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7" r:id="rId1"/>
  </p:sldMasterIdLst>
  <p:sldIdLst>
    <p:sldId id="256" r:id="rId2"/>
    <p:sldId id="264" r:id="rId3"/>
    <p:sldId id="266" r:id="rId4"/>
    <p:sldId id="259" r:id="rId5"/>
    <p:sldId id="265" r:id="rId6"/>
    <p:sldId id="261" r:id="rId7"/>
    <p:sldId id="263" r:id="rId8"/>
    <p:sldId id="262" r:id="rId9"/>
    <p:sldId id="260" r:id="rId10"/>
    <p:sldId id="268" r:id="rId11"/>
    <p:sldId id="267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08"/>
    <a:srgbClr val="F1EC0A"/>
    <a:srgbClr val="FAF400"/>
    <a:srgbClr val="FFFA00"/>
    <a:srgbClr val="F0D010"/>
    <a:srgbClr val="FFFF00"/>
    <a:srgbClr val="F7D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5/24/2023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ademia.edu/101506195/The_Sistine_Madonna_Ivan_Frank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382" y="3112655"/>
            <a:ext cx="9355835" cy="3146191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Комп’ютерна гра-вікторина </a:t>
            </a:r>
            <a:b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4800" b="1" cap="all" dirty="0" smtClean="0">
                <a:ln w="90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«Стежками франка»</a:t>
            </a:r>
            <a:endParaRPr lang="uk-UA" sz="8800" b="1" cap="all" dirty="0">
              <a:ln w="90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715168" y="1093976"/>
            <a:ext cx="8414048" cy="7863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Прикарпатський національний університет </a:t>
            </a:r>
          </a:p>
          <a:p>
            <a:pPr algn="ctr"/>
            <a:r>
              <a:rPr lang="uk-UA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імені Василя Стефаника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s://pnu.edu.ua/wp-content/uploads/2018/05/logo400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31" y="275432"/>
            <a:ext cx="2468160" cy="24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Правильна-неправильна відповідь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19679" r="19014" b="15261"/>
          <a:stretch/>
        </p:blipFill>
        <p:spPr bwMode="auto">
          <a:xfrm>
            <a:off x="697117" y="2227151"/>
            <a:ext cx="5124261" cy="293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19223" r="17003" b="15133"/>
          <a:stretch/>
        </p:blipFill>
        <p:spPr bwMode="auto">
          <a:xfrm>
            <a:off x="6047715" y="2227151"/>
            <a:ext cx="5033727" cy="290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1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1396" y="957812"/>
            <a:ext cx="11769213" cy="549450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normAutofit lnSpcReduction="10000"/>
          </a:bodyPr>
          <a:lstStyle/>
          <a:p>
            <a:pPr algn="just"/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Гру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варто запускати при наявності </a:t>
            </a:r>
            <a:r>
              <a:rPr lang="uk-UA" sz="2400" dirty="0" err="1" smtClean="0">
                <a:solidFill>
                  <a:schemeClr val="bg1"/>
                </a:solidFill>
                <a:latin typeface="Comic Sans MS" pitchFamily="66" charset="0"/>
              </a:rPr>
              <a:t>інтернет-зв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’</a:t>
            </a:r>
            <a:r>
              <a:rPr lang="uk-UA" sz="2400" dirty="0" err="1" smtClean="0">
                <a:solidFill>
                  <a:schemeClr val="bg1"/>
                </a:solidFill>
                <a:latin typeface="Comic Sans MS" pitchFamily="66" charset="0"/>
              </a:rPr>
              <a:t>язку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. Після запуску гри треба перевірити 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 код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дозволу на початковій сторінці. 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Гравці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зазначають </a:t>
            </a:r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ім’я, прізвище, навчальний заклад, клас та населений пункт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, який представляють.</a:t>
            </a: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Після реєстрації учасники бачать мапу гри. Кожен з 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гравців 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натискає </a:t>
            </a:r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на кубик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 і рухається на певну кількість кроків уперед. </a:t>
            </a:r>
            <a:endParaRPr lang="uk-UA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З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’являється </a:t>
            </a:r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вікно з питанням однієї з 5 категорій та 4 варіантами відповідей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endParaRPr lang="uk-UA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П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отрібно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якомога швидше 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відповідати на питання – </a:t>
            </a:r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від швидкості залежить кількість балів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endParaRPr lang="uk-UA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Максимально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за одну правильну відповідь можна отримати </a:t>
            </a:r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100 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балів.</a:t>
            </a:r>
          </a:p>
          <a:p>
            <a:pPr algn="just"/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Гра </a:t>
            </a:r>
            <a:r>
              <a:rPr lang="uk-UA" sz="2400" b="1" dirty="0">
                <a:solidFill>
                  <a:schemeClr val="bg1"/>
                </a:solidFill>
                <a:latin typeface="Comic Sans MS" pitchFamily="66" charset="0"/>
              </a:rPr>
              <a:t>завершується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тоді, коли всі учасники 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проходять </a:t>
            </a:r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стежки Івана Франка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</a:p>
          <a:p>
            <a:pPr algn="just"/>
            <a:r>
              <a:rPr lang="uk-UA" sz="2400" b="1" dirty="0" smtClean="0">
                <a:solidFill>
                  <a:schemeClr val="bg1"/>
                </a:solidFill>
                <a:latin typeface="Comic Sans MS" pitchFamily="66" charset="0"/>
              </a:rPr>
              <a:t>Перемагає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Comic Sans MS" pitchFamily="66" charset="0"/>
              </a:rPr>
              <a:t>той, у кого найбільша кількість балів</a:t>
            </a:r>
            <a:r>
              <a:rPr lang="uk-UA" sz="24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uk-UA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87332" y="250723"/>
            <a:ext cx="9833643" cy="7070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600"/>
              </a:spcBef>
            </a:pP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Інструкція та правила гри-вікторини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chemeClr val="bg1"/>
                </a:solidFill>
              </a:rPr>
              <a:t>Мета гри-вікторини англійською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 бінарного(-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уроку (-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з української та англійської мови для зіставного аналізу спостережених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мовних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фактів.</a:t>
            </a:r>
          </a:p>
          <a:p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Практична реалізація мовно-граматичних структур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засвоєних на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уроках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іноземної мови в закладах загальної середньої освіти, на матеріалі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прозотекстів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й поезії Івана Франка.</a:t>
            </a:r>
          </a:p>
          <a:p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граматичної 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компетентности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учасників освітнього процесу.</a:t>
            </a:r>
          </a:p>
          <a:p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Перевірка рівня розуміння і складання чітких, зв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язних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повідомлень, зроблених у художньому стилі мовлення.</a:t>
            </a:r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078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У роботі над локалізацією гри керувалися: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Умови завдань перекладено з адаптацією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програмових вимог із зовнішнього незалежного оцінювання з англійської мови, затверджених наказом Міністерства освіти і науки України від 26.06.2018 р. №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696,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саме Додаток 2 «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Мовний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інвентар – граматика (англійська мова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)».</a:t>
            </a:r>
          </a:p>
          <a:p>
            <a:pPr algn="just"/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розпізнання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графічного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письма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Івана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Франка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тлумачення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стилістично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маркованої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лексики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відтворено із врахуванням Постанови Кабінету Міністрів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 від 27 січня 2010 р. №55 «Про впорядкування транслітерації українського алфавіту латиницею» (чинна).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04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Переклади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використано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локалізації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гри-вікторини</a:t>
            </a:r>
            <a:endParaRPr lang="uk-U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(1935). The Jay’s Wing. Translated by B. L. 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Wissotzky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-Kuntz. 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Ukrainian Weekly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no. 47, pp. 2, 4; no. 48, pp. 3–4; no. 49, p. 3; no. 50, pp. 2–3; no. 51, pp. 2– 3; no. 52, p. 4.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(1948). Decadent. 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Franko, The Poet of Western Ukraine: Selected Poems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Translated with a biographical Introduction by Percival Cundy, ed. Clarence A. Manning. New York: Philosophical Library. P. 67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(1963). Hymn: The Spirit of Progress. 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Ukrainian Poets, 1189–1962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From Ukrainian translated by C. H.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Andrusyshen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Watson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Kirkconnell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University of Toronto Press. Pp. 208–209.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(1963). Blessed is he. 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Ukrainian Poets, 1189–1962.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Ukrainian translated by C. H.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Andrusyshen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Watson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Kirkconnell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University of Toronto Press. P. 221.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(1972). In the Blacksmith Shop. 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Franko: Stories.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Translated by Cecilia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Dalway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Kiev: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Mistetstvo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publishers. Pp. 149–164.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(1973). Moses. </a:t>
            </a:r>
            <a:r>
              <a:rPr lang="en-US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Moses and other poems by Ivan Franko.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Ukrainian translated by Vera Rich. The Shevchenko Scientific Society, New York, N.Y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Pp. 25–112.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(1987). </a:t>
            </a:r>
            <a:r>
              <a:rPr lang="en-GB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Zakhar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Berkut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Translated from the Ukrainian: Mary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Skrypnyk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Kiev: Dnipro publishers. 227 p.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Франко, Іван (2007).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Зів’яле листя: Лірична драма. Вид. 2-е / пер. </a:t>
            </a:r>
            <a:r>
              <a:rPr lang="uk-UA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І. Теплий. Львів: СПОЛОМ, </a:t>
            </a:r>
            <a:r>
              <a:rPr lang="uk-UA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uk-UA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</a:t>
            </a: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Franko, Ivan (2023). The Sistine Madonna. Translated by Eugene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Lepokhin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Retrieved from: </a:t>
            </a:r>
            <a:r>
              <a:rPr lang="uk-UA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https://www.academia.edu/101506195/The_Sistine_Madonna_Ivan_Franko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Переклади, зроблені спеціально для гри-вікторини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Хто смів </a:t>
            </a:r>
            <a:r>
              <a:rPr lang="uk-UA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сказать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що не богиня ти? / Де той _______, що без серця дрожі / В твоє лице небесне глянуть може, / </a:t>
            </a:r>
            <a:r>
              <a:rPr lang="uk-UA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Неткнутий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блиском твої красоти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(«Сікстинська Мадонна»)</a:t>
            </a:r>
            <a:endParaRPr lang="uk-UA" i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dares to say that you are not divine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/ 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that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______, 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shudders not 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holy face with one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two eyes to browse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/ 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Unstirred upon thy beauty</a:t>
            </a:r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brilliance and gloss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Sistine Madonna”)</a:t>
            </a:r>
            <a:endParaRPr lang="uk-UA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Гріє</a:t>
            </a:r>
            <a:r>
              <a:rPr lang="ru-RU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сонечко</a:t>
            </a:r>
            <a:r>
              <a:rPr lang="ru-RU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Усміхається</a:t>
            </a:r>
            <a:r>
              <a:rPr lang="ru-RU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небо </a:t>
            </a:r>
            <a:r>
              <a:rPr lang="ru-RU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яснеє</a:t>
            </a:r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 </a:t>
            </a:r>
          </a:p>
          <a:p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sun is basking! The sky pristine is smiling…</a:t>
            </a:r>
          </a:p>
          <a:p>
            <a:r>
              <a:rPr lang="uk-UA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«Гримить! Благодатна пора наступає</a:t>
            </a:r>
            <a:r>
              <a:rPr lang="uk-UA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</a:t>
            </a:r>
            <a:endParaRPr lang="en-US" i="1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Rumble of thunder! A bountiful season is upon </a:t>
            </a:r>
            <a:r>
              <a:rPr lang="en-GB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us…</a:t>
            </a:r>
            <a:endParaRPr lang="uk-UA" i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77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43345" y="332509"/>
            <a:ext cx="11305309" cy="1806007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Комп’ютерна гра-вікторина «Стежками Франка»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створена за сприяння ректора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Прикарпатського національного університету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імені Василя Стефаника </a:t>
            </a:r>
            <a:b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uk-UA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Ігоря Євгеновича </a:t>
            </a:r>
            <a:r>
              <a:rPr lang="uk-UA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Цепенди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ідзаголовок 6"/>
          <p:cNvSpPr>
            <a:spLocks noGrp="1"/>
          </p:cNvSpPr>
          <p:nvPr>
            <p:ph type="subTitle" idx="1"/>
          </p:nvPr>
        </p:nvSpPr>
        <p:spPr>
          <a:xfrm>
            <a:off x="443345" y="2272145"/>
            <a:ext cx="11554691" cy="4170219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Авторський колектив: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Галина Волощук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cap="none" dirty="0" smtClean="0">
                <a:solidFill>
                  <a:schemeClr val="bg1"/>
                </a:solidFill>
              </a:rPr>
              <a:t>кандидат філологічних наук, доцент кафедри філології                       Коломийського навчально-наукового інституту</a:t>
            </a:r>
          </a:p>
          <a:p>
            <a:pPr>
              <a:spcBef>
                <a:spcPts val="0"/>
              </a:spcBef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Русакова</a:t>
            </a:r>
            <a:r>
              <a:rPr lang="uk-UA" sz="2400" dirty="0">
                <a:solidFill>
                  <a:schemeClr val="bg1"/>
                </a:solidFill>
              </a:rPr>
              <a:t>, </a:t>
            </a:r>
            <a:r>
              <a:rPr lang="uk-UA" sz="2400" cap="none" dirty="0">
                <a:solidFill>
                  <a:schemeClr val="bg1"/>
                </a:solidFill>
              </a:rPr>
              <a:t>кандидат філологічних наук, доцент кафедри філології </a:t>
            </a:r>
            <a:endParaRPr lang="en-US" sz="2400" cap="none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uk-UA" sz="2400" cap="none" dirty="0" smtClean="0">
                <a:solidFill>
                  <a:schemeClr val="bg1"/>
                </a:solidFill>
              </a:rPr>
              <a:t>Коломийського </a:t>
            </a:r>
            <a:r>
              <a:rPr lang="uk-UA" sz="2400" cap="none" dirty="0">
                <a:solidFill>
                  <a:schemeClr val="bg1"/>
                </a:solidFill>
              </a:rPr>
              <a:t>навчально-наукового </a:t>
            </a:r>
            <a:r>
              <a:rPr lang="uk-UA" sz="2400" cap="none" dirty="0" smtClean="0">
                <a:solidFill>
                  <a:schemeClr val="bg1"/>
                </a:solidFill>
              </a:rPr>
              <a:t>інституту</a:t>
            </a:r>
          </a:p>
          <a:p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 Солецький</a:t>
            </a:r>
            <a:r>
              <a:rPr lang="uk-UA" sz="2400" dirty="0">
                <a:solidFill>
                  <a:schemeClr val="bg1"/>
                </a:solidFill>
              </a:rPr>
              <a:t>, </a:t>
            </a:r>
            <a:r>
              <a:rPr lang="uk-UA" sz="2400" cap="none" dirty="0">
                <a:solidFill>
                  <a:schemeClr val="bg1"/>
                </a:solidFill>
              </a:rPr>
              <a:t>доктор філологічних наук, професор кафедри української літератури </a:t>
            </a:r>
            <a:r>
              <a:rPr lang="uk-UA" sz="2400" cap="none" dirty="0" smtClean="0">
                <a:solidFill>
                  <a:schemeClr val="bg1"/>
                </a:solidFill>
              </a:rPr>
              <a:t>Факультету філології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Віктор Ровінський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cap="none" dirty="0" smtClean="0">
                <a:solidFill>
                  <a:schemeClr val="bg1"/>
                </a:solidFill>
              </a:rPr>
              <a:t>кандидат технічних наук, доцент кафедри комп’ютерних наук та інформаційних систем Факультету математики та інформатики</a:t>
            </a:r>
          </a:p>
          <a:p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Вадим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удін</a:t>
            </a:r>
            <a:r>
              <a:rPr lang="uk-UA" sz="2400" dirty="0" smtClean="0">
                <a:solidFill>
                  <a:schemeClr val="bg1"/>
                </a:solidFill>
              </a:rPr>
              <a:t>, </a:t>
            </a:r>
            <a:r>
              <a:rPr lang="uk-UA" sz="2400" cap="none" dirty="0" smtClean="0">
                <a:solidFill>
                  <a:schemeClr val="bg1"/>
                </a:solidFill>
              </a:rPr>
              <a:t>художник, студент </a:t>
            </a:r>
            <a:r>
              <a:rPr lang="uk-UA" sz="2400" dirty="0" smtClean="0">
                <a:solidFill>
                  <a:prstClr val="black"/>
                </a:solidFill>
              </a:rPr>
              <a:t>Коломийського </a:t>
            </a:r>
            <a:r>
              <a:rPr lang="uk-UA" sz="2400" dirty="0">
                <a:solidFill>
                  <a:prstClr val="black"/>
                </a:solidFill>
              </a:rPr>
              <a:t>навчально-наукового </a:t>
            </a:r>
            <a:r>
              <a:rPr lang="uk-UA" sz="2400" dirty="0" smtClean="0">
                <a:solidFill>
                  <a:prstClr val="black"/>
                </a:solidFill>
              </a:rPr>
              <a:t>інституту, захисник України в лавах ЗСУ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Євгеній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Лепьохін,</a:t>
            </a:r>
            <a:r>
              <a:rPr lang="uk-UA" sz="2400" dirty="0" smtClean="0">
                <a:solidFill>
                  <a:prstClr val="black"/>
                </a:solidFill>
              </a:rPr>
              <a:t> англійська локалізація, </a:t>
            </a:r>
            <a:r>
              <a:rPr lang="uk-UA" sz="2400" dirty="0">
                <a:solidFill>
                  <a:schemeClr val="bg1"/>
                </a:solidFill>
              </a:rPr>
              <a:t>кандидат філологічних наук, доцент кафедри філології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uk-UA" sz="2400" dirty="0">
                <a:solidFill>
                  <a:schemeClr val="bg1"/>
                </a:solidFill>
              </a:rPr>
              <a:t>Коломийського навчально-наукового інституту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endParaRPr lang="uk-UA" sz="2400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3121024" y="560439"/>
            <a:ext cx="8795675" cy="5958348"/>
          </a:xfr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Гра-вікторина</a:t>
            </a:r>
          </a:p>
          <a:p>
            <a:pPr marL="0" indent="0" algn="ctr">
              <a:buNone/>
            </a:pPr>
            <a:r>
              <a:rPr lang="uk-UA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 «стежками франка» </a:t>
            </a:r>
          </a:p>
          <a:p>
            <a:pPr algn="just"/>
            <a:r>
              <a:rPr lang="uk-UA" sz="2600" dirty="0">
                <a:solidFill>
                  <a:schemeClr val="bg1"/>
                </a:solidFill>
                <a:latin typeface="Comic Sans MS" pitchFamily="66" charset="0"/>
              </a:rPr>
              <a:t>М</a:t>
            </a:r>
            <a:r>
              <a:rPr lang="uk-UA" sz="2600" dirty="0" smtClean="0">
                <a:solidFill>
                  <a:schemeClr val="bg1"/>
                </a:solidFill>
                <a:latin typeface="Comic Sans MS" pitchFamily="66" charset="0"/>
              </a:rPr>
              <a:t>ає інтелектуально-навчальний зміст;</a:t>
            </a: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призначена </a:t>
            </a:r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для учнів, учителів, студентів, викладачів, а також усіх, хто бажає перевірити й удосконалити свої знання з біографії та творчості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Івана Франка</a:t>
            </a:r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;</a:t>
            </a:r>
            <a:r>
              <a:rPr lang="ru-RU" dirty="0"/>
              <a:t> </a:t>
            </a:r>
            <a:endParaRPr lang="uk-UA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в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основі гри </a:t>
            </a:r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–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настільна ігрова мапа</a:t>
            </a:r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, на якій зображено 8 будівель, у яких мешкав чи перебував Іван Франко впродовж свого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життя;</a:t>
            </a:r>
          </a:p>
          <a:p>
            <a:pPr algn="just"/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головний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персонаж </a:t>
            </a:r>
            <a:r>
              <a:rPr lang="ru-RU" dirty="0" err="1">
                <a:solidFill>
                  <a:schemeClr val="bg1"/>
                </a:solidFill>
                <a:latin typeface="Comic Sans MS" pitchFamily="66" charset="0"/>
              </a:rPr>
              <a:t>гри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omic Sans MS" pitchFamily="66" charset="0"/>
              </a:rPr>
              <a:t>Карпатська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omic Sans MS" pitchFamily="66" charset="0"/>
              </a:rPr>
              <a:t>рись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, символ </a:t>
            </a:r>
            <a:r>
              <a:rPr lang="ru-RU" dirty="0" err="1">
                <a:solidFill>
                  <a:schemeClr val="bg1"/>
                </a:solidFill>
                <a:latin typeface="Comic Sans MS" pitchFamily="66" charset="0"/>
              </a:rPr>
              <a:t>університету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Comic Sans MS" pitchFamily="66" charset="0"/>
              </a:rPr>
              <a:t>пропонує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 кожному </a:t>
            </a:r>
            <a:r>
              <a:rPr lang="ru-RU" dirty="0" err="1">
                <a:solidFill>
                  <a:schemeClr val="bg1"/>
                </a:solidFill>
                <a:latin typeface="Comic Sans MS" pitchFamily="66" charset="0"/>
              </a:rPr>
              <a:t>учаснику</a:t>
            </a:r>
            <a:r>
              <a:rPr lang="ru-RU" dirty="0">
                <a:solidFill>
                  <a:schemeClr val="bg1"/>
                </a:solidFill>
                <a:latin typeface="Comic Sans MS" pitchFamily="66" charset="0"/>
              </a:rPr>
              <a:t> 20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запитань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uk-UA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endParaRPr lang="uk-UA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endParaRPr lang="uk-UA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endParaRPr lang="uk-UA" sz="2600" b="1" dirty="0">
              <a:solidFill>
                <a:schemeClr val="bg1"/>
              </a:solidFill>
              <a:latin typeface="Comic Sans MS" pitchFamily="66" charset="0"/>
              <a:cs typeface="Aharoni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2" y="1167581"/>
            <a:ext cx="2898519" cy="4572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04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526" y="4"/>
            <a:ext cx="6740012" cy="840657"/>
          </a:xfrm>
          <a:noFill/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Georgia" pitchFamily="18" charset="0"/>
              </a:rPr>
              <a:t>Мапа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Georgia" pitchFamily="18" charset="0"/>
              </a:rPr>
              <a:t> гри-вікторини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17" y="736600"/>
            <a:ext cx="8309583" cy="58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2607" y="821347"/>
            <a:ext cx="9822608" cy="811369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  <a:latin typeface="Comic Sans MS" pitchFamily="66" charset="0"/>
              </a:rPr>
              <a:t>Питання з категорії  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«ЖИТТЄПИС»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8738" r="18546" b="15682"/>
          <a:stretch/>
        </p:blipFill>
        <p:spPr bwMode="auto">
          <a:xfrm>
            <a:off x="1339913" y="1771808"/>
            <a:ext cx="7532483" cy="4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478978" y="1771808"/>
            <a:ext cx="2335794" cy="43845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0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Завдання - дати </a:t>
            </a:r>
            <a:r>
              <a:rPr lang="uk-UA" sz="2000" dirty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відповідь на питання, пов’язане з </a:t>
            </a:r>
            <a:r>
              <a:rPr lang="uk-UA" sz="20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життєвим шляхом </a:t>
            </a:r>
          </a:p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0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Івана </a:t>
            </a:r>
            <a:r>
              <a:rPr lang="uk-UA" sz="2000" dirty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Франка</a:t>
            </a:r>
          </a:p>
        </p:txBody>
      </p:sp>
    </p:spTree>
    <p:extLst>
      <p:ext uri="{BB962C8B-B14F-4D97-AF65-F5344CB8AC3E}">
        <p14:creationId xmlns:p14="http://schemas.microsoft.com/office/powerpoint/2010/main" val="34931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847" y="574562"/>
            <a:ext cx="9710255" cy="84128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  <a:latin typeface="Comic Sans MS" pitchFamily="66" charset="0"/>
              </a:rPr>
              <a:t>Питання з категорії  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«СВІТЛИНИ»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t="18482" r="18243" b="15643"/>
          <a:stretch/>
        </p:blipFill>
        <p:spPr bwMode="auto">
          <a:xfrm>
            <a:off x="1376127" y="1792585"/>
            <a:ext cx="7885568" cy="45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650994" y="1865014"/>
            <a:ext cx="2109457" cy="444525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0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Завдання – визначити осіб або місця, зображені на світлинах</a:t>
            </a:r>
            <a:endParaRPr lang="uk-UA" sz="2000" dirty="0">
              <a:solidFill>
                <a:prstClr val="black"/>
              </a:solidFill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100" y="612996"/>
            <a:ext cx="9726369" cy="773355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  <a:latin typeface="Comic Sans MS" pitchFamily="66" charset="0"/>
              </a:rPr>
              <a:t>Питання з категорії  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</a:t>
            </a:r>
            <a:r>
              <a:rPr lang="uk-UA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ТВОРчість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»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19057" r="17669" b="15521"/>
          <a:stretch/>
        </p:blipFill>
        <p:spPr bwMode="auto">
          <a:xfrm>
            <a:off x="1466661" y="1865013"/>
            <a:ext cx="7487217" cy="425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578566" y="1865013"/>
            <a:ext cx="2236207" cy="425468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400" dirty="0" smtClean="0">
                <a:solidFill>
                  <a:prstClr val="black"/>
                </a:solidFill>
                <a:cs typeface="Arial" pitchFamily="34" charset="0"/>
              </a:rPr>
              <a:t>Завдання </a:t>
            </a:r>
            <a:r>
              <a:rPr lang="uk-UA" sz="2400" dirty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– </a:t>
            </a:r>
            <a:r>
              <a:rPr lang="uk-UA" sz="2400" dirty="0" smtClean="0">
                <a:solidFill>
                  <a:schemeClr val="bg1"/>
                </a:solidFill>
              </a:rPr>
              <a:t>вказати </a:t>
            </a:r>
            <a:r>
              <a:rPr lang="uk-UA" sz="2400" dirty="0">
                <a:solidFill>
                  <a:schemeClr val="bg1"/>
                </a:solidFill>
              </a:rPr>
              <a:t>твір  або героя </a:t>
            </a:r>
            <a:endParaRPr lang="uk-UA" sz="2400" dirty="0" smtClean="0">
              <a:solidFill>
                <a:schemeClr val="bg1"/>
              </a:solidFill>
            </a:endParaRPr>
          </a:p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400" dirty="0" smtClean="0">
                <a:solidFill>
                  <a:schemeClr val="bg1"/>
                </a:solidFill>
              </a:rPr>
              <a:t>з </a:t>
            </a:r>
            <a:r>
              <a:rPr lang="uk-UA" sz="2400" dirty="0">
                <a:solidFill>
                  <a:schemeClr val="bg1"/>
                </a:solidFill>
              </a:rPr>
              <a:t>твору  </a:t>
            </a:r>
            <a:endParaRPr lang="uk-UA" sz="2400" dirty="0" smtClean="0">
              <a:solidFill>
                <a:schemeClr val="bg1"/>
              </a:solidFill>
            </a:endParaRPr>
          </a:p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400" dirty="0" smtClean="0">
                <a:solidFill>
                  <a:schemeClr val="bg1"/>
                </a:solidFill>
              </a:rPr>
              <a:t>Івана Франка</a:t>
            </a:r>
            <a:r>
              <a:rPr lang="uk-UA" sz="2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uk-UA" sz="24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637" y="703353"/>
            <a:ext cx="10203832" cy="85997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  <a:latin typeface="Comic Sans MS" pitchFamily="66" charset="0"/>
              </a:rPr>
              <a:t>Питання з категорії 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«мова творів»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19919" r="17149" b="15090"/>
          <a:stretch/>
        </p:blipFill>
        <p:spPr bwMode="auto">
          <a:xfrm>
            <a:off x="950615" y="1837853"/>
            <a:ext cx="8356348" cy="423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687208" y="1837853"/>
            <a:ext cx="2299580" cy="42305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16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Завдання - обрати </a:t>
            </a:r>
            <a:r>
              <a:rPr lang="uk-UA" sz="1600" dirty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пропущене в цитаті слово/слова, з’ясувати значення </a:t>
            </a:r>
            <a:r>
              <a:rPr lang="uk-UA" sz="16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слова; </a:t>
            </a:r>
            <a:r>
              <a:rPr lang="uk-UA" sz="1600" dirty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деякі питання сформульовані так, як питання з української мови на ЗНО/НМТ (про частини мови, структуру речення, розділові знаки)</a:t>
            </a:r>
          </a:p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endParaRPr lang="uk-UA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112" y="836387"/>
            <a:ext cx="9833643" cy="770775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chemeClr val="bg1"/>
                </a:solidFill>
                <a:latin typeface="Comic Sans MS" pitchFamily="66" charset="0"/>
              </a:rPr>
              <a:t>Питання</a:t>
            </a:r>
            <a:r>
              <a:rPr lang="uk-UA" sz="4400" dirty="0" smtClean="0">
                <a:latin typeface="Comic Sans MS" pitchFamily="66" charset="0"/>
              </a:rPr>
              <a:t> </a:t>
            </a:r>
            <a:r>
              <a:rPr lang="uk-UA" sz="4400" dirty="0" smtClean="0">
                <a:solidFill>
                  <a:schemeClr val="bg1"/>
                </a:solidFill>
                <a:latin typeface="Comic Sans MS" pitchFamily="66" charset="0"/>
              </a:rPr>
              <a:t>з категорії  </a:t>
            </a: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«ПОЧЕРК»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18878" r="18019" b="15379"/>
          <a:stretch/>
        </p:blipFill>
        <p:spPr bwMode="auto">
          <a:xfrm>
            <a:off x="1309736" y="1865014"/>
            <a:ext cx="7897640" cy="4508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9614781" y="1937442"/>
            <a:ext cx="2199992" cy="436377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uk-UA" sz="2000" dirty="0" smtClean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Завдання -прочитати </a:t>
            </a:r>
            <a:r>
              <a:rPr lang="uk-UA" sz="2000" dirty="0">
                <a:solidFill>
                  <a:prstClr val="black"/>
                </a:solidFill>
                <a:latin typeface="Georgia" pitchFamily="18" charset="0"/>
                <a:cs typeface="Arial" pitchFamily="34" charset="0"/>
              </a:rPr>
              <a:t>слово, сполучення слів чи речення, написані Іваном Франком власноруч</a:t>
            </a:r>
          </a:p>
        </p:txBody>
      </p:sp>
    </p:spTree>
    <p:extLst>
      <p:ext uri="{BB962C8B-B14F-4D97-AF65-F5344CB8AC3E}">
        <p14:creationId xmlns:p14="http://schemas.microsoft.com/office/powerpoint/2010/main" val="18304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5733</TotalTime>
  <Words>727</Words>
  <Application>Microsoft Office PowerPoint</Application>
  <PresentationFormat>Произвольный</PresentationFormat>
  <Paragraphs>68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Апекс</vt:lpstr>
      <vt:lpstr>Комп’ютерна гра-вікторина  «Стежками франка»</vt:lpstr>
      <vt:lpstr>Комп’ютерна гра-вікторина «Стежками Франка»  створена за сприяння ректора  Прикарпатського національного університету  імені Василя Стефаника  Ігоря Євгеновича Цепенди</vt:lpstr>
      <vt:lpstr>Презентация PowerPoint</vt:lpstr>
      <vt:lpstr>Мапа гри-вікторини</vt:lpstr>
      <vt:lpstr>Питання з категорії  «ЖИТТЄПИС»</vt:lpstr>
      <vt:lpstr>Питання з категорії  «СВІТЛИНИ»</vt:lpstr>
      <vt:lpstr>Питання з категорії  «ТВОРчість»</vt:lpstr>
      <vt:lpstr>Питання з категорії «мова творів»</vt:lpstr>
      <vt:lpstr>Питання з категорії  «ПОЧЕРК»</vt:lpstr>
      <vt:lpstr>Правильна-неправильна відповідь</vt:lpstr>
      <vt:lpstr>Презентация PowerPoint</vt:lpstr>
      <vt:lpstr>Мета гри-вікторини англійською</vt:lpstr>
      <vt:lpstr>У роботі над локалізацією гри керувалися:</vt:lpstr>
      <vt:lpstr>Переклади, які використано для локалізації гри-вікторини</vt:lpstr>
      <vt:lpstr>Переклади, зроблені спеціально для гри-вікторини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Гра-вікторина</dc:title>
  <dc:creator>Ольга Русакова</dc:creator>
  <cp:lastModifiedBy>gold</cp:lastModifiedBy>
  <cp:revision>86</cp:revision>
  <dcterms:created xsi:type="dcterms:W3CDTF">2021-04-09T21:02:30Z</dcterms:created>
  <dcterms:modified xsi:type="dcterms:W3CDTF">2023-05-24T07:11:51Z</dcterms:modified>
</cp:coreProperties>
</file>