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9" r:id="rId1"/>
  </p:sldMasterIdLst>
  <p:sldIdLst>
    <p:sldId id="256" r:id="rId2"/>
    <p:sldId id="264" r:id="rId3"/>
    <p:sldId id="266" r:id="rId4"/>
    <p:sldId id="259" r:id="rId5"/>
    <p:sldId id="263" r:id="rId6"/>
    <p:sldId id="262" r:id="rId7"/>
    <p:sldId id="260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408"/>
    <a:srgbClr val="F1EC0A"/>
    <a:srgbClr val="FAF400"/>
    <a:srgbClr val="FFFA00"/>
    <a:srgbClr val="F0D010"/>
    <a:srgbClr val="FFFF00"/>
    <a:srgbClr val="F7D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643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24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015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1650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834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264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1277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968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011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348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621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771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974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697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640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28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4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382" y="3112655"/>
            <a:ext cx="9355835" cy="314619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Комп’ютерна гра-вікторина </a:t>
            </a:r>
            <a:b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48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«давній </a:t>
            </a:r>
            <a:r>
              <a:rPr lang="uk-UA" sz="4800" b="1" cap="all" dirty="0" err="1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галич</a:t>
            </a:r>
            <a:r>
              <a:rPr lang="uk-UA" sz="4800" b="1" cap="all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»</a:t>
            </a:r>
            <a:endParaRPr lang="uk-UA" sz="8800" b="1" cap="all" dirty="0">
              <a:ln w="9000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15168" y="1093976"/>
            <a:ext cx="8414048" cy="7863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Прикарпатський національний університет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імені Василя Стефаника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s://pnu.edu.ua/wp-content/uploads/2018/05/logo400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1" y="275432"/>
            <a:ext cx="2468160" cy="24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2386"/>
          <a:stretch>
            <a:fillRect/>
          </a:stretch>
        </p:blipFill>
        <p:spPr>
          <a:xfrm>
            <a:off x="213861" y="117566"/>
            <a:ext cx="11746691" cy="6584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5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78777" y="522514"/>
            <a:ext cx="8637922" cy="5996273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Гра-вікторина</a:t>
            </a:r>
          </a:p>
          <a:p>
            <a:pPr marL="0" indent="0" algn="ctr">
              <a:buNone/>
            </a:pPr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«давній </a:t>
            </a:r>
            <a:r>
              <a:rPr lang="uk-UA" sz="3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галич</a:t>
            </a:r>
            <a:r>
              <a:rPr lang="uk-UA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» </a:t>
            </a:r>
          </a:p>
          <a:p>
            <a:pPr algn="just"/>
            <a:r>
              <a:rPr lang="uk-UA" sz="1800" b="1" dirty="0">
                <a:solidFill>
                  <a:schemeClr val="bg1"/>
                </a:solidFill>
                <a:cs typeface="Aharoni" pitchFamily="2" charset="-79"/>
              </a:rPr>
              <a:t>М</a:t>
            </a:r>
            <a:r>
              <a:rPr lang="uk-UA" sz="1800" b="1" dirty="0" smtClean="0">
                <a:solidFill>
                  <a:schemeClr val="bg1"/>
                </a:solidFill>
                <a:cs typeface="Aharoni" pitchFamily="2" charset="-79"/>
              </a:rPr>
              <a:t>ає інтелектуально-навчальний зміст</a:t>
            </a:r>
          </a:p>
          <a:p>
            <a:pPr algn="just"/>
            <a:r>
              <a:rPr lang="uk-UA" sz="1800" b="1" dirty="0" smtClean="0">
                <a:solidFill>
                  <a:schemeClr val="bg1"/>
                </a:solidFill>
                <a:cs typeface="Aharoni" pitchFamily="2" charset="-79"/>
              </a:rPr>
              <a:t>Демонструє історико-культурний й туристсько-ресурсний потенціал міста крізь призму навчально-виховної гри</a:t>
            </a:r>
          </a:p>
          <a:p>
            <a:pPr algn="just"/>
            <a:r>
              <a:rPr lang="uk-UA" sz="1800" b="1" dirty="0">
                <a:solidFill>
                  <a:schemeClr val="bg1"/>
                </a:solidFill>
                <a:cs typeface="Aharoni" pitchFamily="2" charset="-79"/>
              </a:rPr>
              <a:t> Унікальна настільна мапа гри складається з восьми  світлин  і відображає </a:t>
            </a:r>
            <a:r>
              <a:rPr lang="uk-UA" sz="1800" b="1" dirty="0" err="1">
                <a:solidFill>
                  <a:schemeClr val="bg1"/>
                </a:solidFill>
                <a:cs typeface="Aharoni" pitchFamily="2" charset="-79"/>
              </a:rPr>
              <a:t>пам</a:t>
            </a:r>
            <a:r>
              <a:rPr lang="ru-RU" sz="1800" b="1" dirty="0">
                <a:solidFill>
                  <a:schemeClr val="bg1"/>
                </a:solidFill>
                <a:cs typeface="Aharoni" pitchFamily="2" charset="-79"/>
              </a:rPr>
              <a:t>’</a:t>
            </a:r>
            <a:r>
              <a:rPr lang="uk-UA" sz="1800" b="1" dirty="0">
                <a:solidFill>
                  <a:schemeClr val="bg1"/>
                </a:solidFill>
                <a:cs typeface="Aharoni" pitchFamily="2" charset="-79"/>
              </a:rPr>
              <a:t>ятки архітектури славного </a:t>
            </a:r>
            <a:r>
              <a:rPr lang="uk-UA" sz="1800" b="1" dirty="0" smtClean="0">
                <a:solidFill>
                  <a:schemeClr val="bg1"/>
                </a:solidFill>
                <a:cs typeface="Aharoni" pitchFamily="2" charset="-79"/>
              </a:rPr>
              <a:t>Галича</a:t>
            </a:r>
            <a:endParaRPr lang="uk-UA" sz="1800" b="1" dirty="0">
              <a:solidFill>
                <a:schemeClr val="bg1"/>
              </a:solidFill>
              <a:cs typeface="Aharoni" pitchFamily="2" charset="-79"/>
            </a:endParaRPr>
          </a:p>
          <a:p>
            <a:pPr algn="just"/>
            <a:r>
              <a:rPr lang="uk-UA" sz="1800" b="1" dirty="0">
                <a:solidFill>
                  <a:schemeClr val="bg1"/>
                </a:solidFill>
                <a:cs typeface="Aharoni" pitchFamily="2" charset="-79"/>
              </a:rPr>
              <a:t>Головний персонаж гри дракон проходить дорогою, ставлячи 20 питань учасникам гри</a:t>
            </a:r>
            <a:endParaRPr lang="uk-UA" sz="1800" b="1" dirty="0" smtClean="0">
              <a:solidFill>
                <a:schemeClr val="bg1"/>
              </a:solidFill>
              <a:cs typeface="Aharoni" pitchFamily="2" charset="-79"/>
            </a:endParaRPr>
          </a:p>
          <a:p>
            <a:pPr algn="just"/>
            <a:r>
              <a:rPr lang="uk-UA" sz="1800" b="1" dirty="0">
                <a:solidFill>
                  <a:schemeClr val="bg1"/>
                </a:solidFill>
                <a:cs typeface="Aharoni" pitchFamily="2" charset="-79"/>
              </a:rPr>
              <a:t>Внесені до гри питання відповідають сучасному баченню історії і культурно-мистецького життя міста Галича і краю, їхньої ролі у славному минулому України, ближчих чи дальших країн Європи назагал</a:t>
            </a:r>
            <a:r>
              <a:rPr lang="uk-UA" sz="1800" b="1" dirty="0">
                <a:cs typeface="Aharoni" pitchFamily="2" charset="-79"/>
              </a:rPr>
              <a:t>. </a:t>
            </a:r>
            <a:endParaRPr lang="uk-UA" sz="1800" b="1" dirty="0" smtClean="0">
              <a:cs typeface="Aharoni" pitchFamily="2" charset="-79"/>
            </a:endParaRPr>
          </a:p>
          <a:p>
            <a:pPr algn="just"/>
            <a:r>
              <a:rPr lang="uk-UA" sz="1800" b="1" dirty="0">
                <a:solidFill>
                  <a:schemeClr val="bg1"/>
                </a:solidFill>
                <a:cs typeface="Aharoni" pitchFamily="2" charset="-79"/>
              </a:rPr>
              <a:t>Гра відбувається у супроводі  </a:t>
            </a:r>
            <a:r>
              <a:rPr lang="uk-UA" sz="1800" b="1" dirty="0" smtClean="0">
                <a:solidFill>
                  <a:schemeClr val="bg1"/>
                </a:solidFill>
                <a:cs typeface="Aharoni" pitchFamily="2" charset="-79"/>
              </a:rPr>
              <a:t>музики</a:t>
            </a:r>
            <a:endParaRPr lang="uk-UA" sz="2600" b="1" dirty="0" smtClean="0">
              <a:solidFill>
                <a:schemeClr val="bg1"/>
              </a:solidFill>
              <a:cs typeface="Aharoni" pitchFamily="2" charset="-79"/>
            </a:endParaRPr>
          </a:p>
          <a:p>
            <a:pPr algn="just"/>
            <a:endParaRPr lang="uk-UA" sz="2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uk-UA" sz="2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2" y="1167581"/>
            <a:ext cx="2898519" cy="4572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4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83" y="1"/>
            <a:ext cx="6790201" cy="73151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Мапа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Georgia" pitchFamily="18" charset="0"/>
              </a:rPr>
              <a:t> гри-вікторини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731520"/>
            <a:ext cx="11247120" cy="601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79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100" y="209006"/>
            <a:ext cx="9726369" cy="117734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Comic Sans MS" pitchFamily="66" charset="0"/>
              </a:rPr>
              <a:t>Питання з категорії 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«історія галича»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6661" y="1897226"/>
            <a:ext cx="7487217" cy="419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578566" y="1865013"/>
            <a:ext cx="2236207" cy="425468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Завдання простежують увесь етап становлення й розвитку столиці Галицько-Волинського князівства</a:t>
            </a:r>
            <a:endParaRPr lang="uk-UA" sz="2000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3" y="327546"/>
            <a:ext cx="10294956" cy="123578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Comic Sans MS" pitchFamily="66" charset="0"/>
              </a:rPr>
              <a:t>Питання з категорії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«література про </a:t>
            </a:r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галич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»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3186" y="1837853"/>
            <a:ext cx="7551205" cy="423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687208" y="1837853"/>
            <a:ext cx="2299580" cy="42305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sz="16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Завдання - обрати єдину правильну відповідь, що розкриває сенс запитання з огляду на прочитані художньо-публіцистичні твори про давнє прикарпатське місто</a:t>
            </a:r>
            <a:endParaRPr lang="uk-UA" sz="1600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  <a:p>
            <a:pPr lvl="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uk-UA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112" y="836387"/>
            <a:ext cx="9833643" cy="77077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Comic Sans MS" pitchFamily="66" charset="0"/>
              </a:rPr>
              <a:t>Питання</a:t>
            </a:r>
            <a:r>
              <a:rPr lang="uk-UA" sz="4400" dirty="0" smtClean="0">
                <a:latin typeface="Comic Sans MS" pitchFamily="66" charset="0"/>
              </a:rPr>
              <a:t> </a:t>
            </a:r>
            <a:r>
              <a:rPr lang="uk-UA" sz="4400" dirty="0" smtClean="0">
                <a:solidFill>
                  <a:schemeClr val="bg1"/>
                </a:solidFill>
                <a:latin typeface="Comic Sans MS" pitchFamily="66" charset="0"/>
              </a:rPr>
              <a:t>з категорії 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«діалект»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9736" y="1904890"/>
            <a:ext cx="7897640" cy="44288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614781" y="1937442"/>
            <a:ext cx="2199992" cy="43637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sz="20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Завдання </a:t>
            </a:r>
            <a:r>
              <a:rPr lang="uk-UA" sz="2000" dirty="0" err="1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–обрати</a:t>
            </a:r>
            <a:r>
              <a:rPr lang="uk-UA" sz="20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літературне значення до </a:t>
            </a:r>
            <a:r>
              <a:rPr lang="uk-UA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маловживаного</a:t>
            </a:r>
            <a:r>
              <a:rPr lang="uk-UA" sz="2000" dirty="0" smtClean="0">
                <a:solidFill>
                  <a:prstClr val="black"/>
                </a:solidFill>
                <a:latin typeface="Georgia" pitchFamily="18" charset="0"/>
                <a:cs typeface="Arial" pitchFamily="34" charset="0"/>
              </a:rPr>
              <a:t> або діалектного слова</a:t>
            </a:r>
            <a:endParaRPr lang="uk-UA" sz="2000" dirty="0">
              <a:solidFill>
                <a:prstClr val="black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Правильна-неправильна відповідь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4767" y="2255388"/>
            <a:ext cx="5246612" cy="334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47715" y="2266352"/>
            <a:ext cx="5473725" cy="333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1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1396" y="957812"/>
            <a:ext cx="11769213" cy="5494504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Перед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початком гри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 учасники отримують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код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 від організаторів, який необхідно внести впродовж години. </a:t>
            </a:r>
            <a:endParaRPr lang="uk-UA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Гравці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зазначають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ім’я, прізвище, навчальний заклад, клас та населений пункт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, який представляють.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Після реєстрації учасники бачать мапу гри. Кожен з 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гравців 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натискає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на кубик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 і рухається на певну кількість кроків уперед. </a:t>
            </a:r>
            <a:endParaRPr lang="uk-UA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’являється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вікно з питанням однієї з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категорій та 4 варіантами відповідей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uk-UA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П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отрібно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якомога швидше 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відповідати на питання –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від швидкості залежить кількість балів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uk-UA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Максимально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за одну правильну відповідь можна отримати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100 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балів.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Гра 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завершується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тоді, коли всі учасники 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досягають серпантином </a:t>
            </a:r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пам'ятника Данилу Галицькому</a:t>
            </a: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Перемагає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той, у кого найбільша кількість балів.</a:t>
            </a:r>
          </a:p>
          <a:p>
            <a:pPr algn="just"/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Після завершення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необхідно зберегти результати і з </a:t>
            </a:r>
            <a:r>
              <a:rPr lang="uk-UA" sz="2400" dirty="0" smtClean="0">
                <a:solidFill>
                  <a:schemeClr val="bg1"/>
                </a:solidFill>
                <a:latin typeface="Comic Sans MS" pitchFamily="66" charset="0"/>
              </a:rPr>
              <a:t>новим кодом </a:t>
            </a:r>
            <a:r>
              <a:rPr lang="uk-UA" sz="2400" dirty="0">
                <a:solidFill>
                  <a:schemeClr val="bg1"/>
                </a:solidFill>
                <a:latin typeface="Comic Sans MS" pitchFamily="66" charset="0"/>
              </a:rPr>
              <a:t>надіслати організаторам.</a:t>
            </a:r>
          </a:p>
          <a:p>
            <a:pPr marL="0" indent="0">
              <a:buNone/>
            </a:pPr>
            <a:r>
              <a:rPr lang="uk-UA" dirty="0" smtClean="0">
                <a:latin typeface="Comic Sans MS" pitchFamily="66" charset="0"/>
              </a:rPr>
              <a:t>                                                                                                                              </a:t>
            </a: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7332" y="250723"/>
            <a:ext cx="9833643" cy="707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600"/>
              </a:spcBef>
            </a:pP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Інструкція та правила гри-вікторини</a:t>
            </a:r>
            <a:endParaRPr lang="uk-U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5829</TotalTime>
  <Words>229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Комп’ютерна гра-вікторина  «давній галич»</vt:lpstr>
      <vt:lpstr>Презентация PowerPoint</vt:lpstr>
      <vt:lpstr>Презентация PowerPoint</vt:lpstr>
      <vt:lpstr>Мапа гри-вікторини</vt:lpstr>
      <vt:lpstr>Питання з категорії  «історія галича»</vt:lpstr>
      <vt:lpstr>Питання з категорії «література про галич»</vt:lpstr>
      <vt:lpstr>Питання з категорії  «діалект»</vt:lpstr>
      <vt:lpstr>Правильна-неправильна відповідь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Гра-вікторина</dc:title>
  <dc:creator>Ольга Русакова</dc:creator>
  <cp:lastModifiedBy>gold</cp:lastModifiedBy>
  <cp:revision>92</cp:revision>
  <dcterms:created xsi:type="dcterms:W3CDTF">2021-04-09T21:02:30Z</dcterms:created>
  <dcterms:modified xsi:type="dcterms:W3CDTF">2024-02-20T07:22:14Z</dcterms:modified>
</cp:coreProperties>
</file>