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5"/>
  </p:notesMasterIdLst>
  <p:sldIdLst>
    <p:sldId id="338" r:id="rId2"/>
    <p:sldId id="463" r:id="rId3"/>
    <p:sldId id="462" r:id="rId4"/>
    <p:sldId id="458" r:id="rId5"/>
    <p:sldId id="461" r:id="rId6"/>
    <p:sldId id="466" r:id="rId7"/>
    <p:sldId id="465" r:id="rId8"/>
    <p:sldId id="515" r:id="rId9"/>
    <p:sldId id="514" r:id="rId10"/>
    <p:sldId id="513" r:id="rId11"/>
    <p:sldId id="467" r:id="rId12"/>
    <p:sldId id="468" r:id="rId13"/>
    <p:sldId id="469" r:id="rId14"/>
    <p:sldId id="470" r:id="rId15"/>
    <p:sldId id="520" r:id="rId16"/>
    <p:sldId id="503" r:id="rId17"/>
    <p:sldId id="502" r:id="rId18"/>
    <p:sldId id="474" r:id="rId19"/>
    <p:sldId id="471" r:id="rId20"/>
    <p:sldId id="507" r:id="rId21"/>
    <p:sldId id="472" r:id="rId22"/>
    <p:sldId id="504" r:id="rId23"/>
    <p:sldId id="473" r:id="rId24"/>
    <p:sldId id="475" r:id="rId25"/>
    <p:sldId id="505" r:id="rId26"/>
    <p:sldId id="486" r:id="rId27"/>
    <p:sldId id="476" r:id="rId28"/>
    <p:sldId id="478" r:id="rId29"/>
    <p:sldId id="477" r:id="rId30"/>
    <p:sldId id="479" r:id="rId31"/>
    <p:sldId id="484" r:id="rId32"/>
    <p:sldId id="517" r:id="rId33"/>
    <p:sldId id="480" r:id="rId34"/>
    <p:sldId id="482" r:id="rId35"/>
    <p:sldId id="481" r:id="rId36"/>
    <p:sldId id="483" r:id="rId37"/>
    <p:sldId id="485" r:id="rId38"/>
    <p:sldId id="511" r:id="rId39"/>
    <p:sldId id="508" r:id="rId40"/>
    <p:sldId id="509" r:id="rId41"/>
    <p:sldId id="510" r:id="rId42"/>
    <p:sldId id="433" r:id="rId43"/>
    <p:sldId id="339" r:id="rId44"/>
    <p:sldId id="430" r:id="rId45"/>
    <p:sldId id="519" r:id="rId46"/>
    <p:sldId id="431" r:id="rId47"/>
    <p:sldId id="432" r:id="rId48"/>
    <p:sldId id="439" r:id="rId49"/>
    <p:sldId id="440" r:id="rId50"/>
    <p:sldId id="442" r:id="rId51"/>
    <p:sldId id="443" r:id="rId52"/>
    <p:sldId id="516" r:id="rId53"/>
    <p:sldId id="42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33" autoAdjust="0"/>
    <p:restoredTop sz="94417" autoAdjust="0"/>
  </p:normalViewPr>
  <p:slideViewPr>
    <p:cSldViewPr>
      <p:cViewPr varScale="1">
        <p:scale>
          <a:sx n="82" d="100"/>
          <a:sy n="82" d="100"/>
        </p:scale>
        <p:origin x="-14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7952-F467-4572-987C-22B55B338FA4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FEB38-8D1C-47DB-8CBF-F918098198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0DD4296-B331-4A55-82A9-624566A50390}" type="datetimeFigureOut">
              <a:rPr lang="ru-RU" smtClean="0"/>
              <a:pPr/>
              <a:t>03.02.2024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3E934F-DF15-4870-9F08-DF0B1499E5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88;&#1086;&#1077;&#1082;&#1090;&#1080;\&#1054;&#1089;&#1090;&#1072;&#1092;&#1110;&#1081;&#1095;&#1091;&#1082;\&#1054;&#1083;&#1077;&#1075;_&#1052;&#1080;&#1090;&#1103;&#1077;&#1074;_&#1048;&#1079;&#1075;&#1080;&#1073;_&#1075;&#1080;&#1090;&#1072;&#1088;&#1099;_&#1078;&#1077;&#1083;&#1090;&#1086;&#1081;_-_&#1084;&#1080;&#1085;&#1091;&#1089;_-_(mp3poisk.net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wmf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eg"/><Relationship Id="rId7" Type="http://schemas.openxmlformats.org/officeDocument/2006/relationships/image" Target="../media/image59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4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jpeg"/><Relationship Id="rId7" Type="http://schemas.openxmlformats.org/officeDocument/2006/relationships/image" Target="../media/image107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14282" y="4500570"/>
            <a:ext cx="5429288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6200" y="4000504"/>
            <a:ext cx="68580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500" dirty="0" smtClean="0">
                <a:solidFill>
                  <a:srgbClr val="000099"/>
                </a:solidFill>
                <a:latin typeface="Cambria" pitchFamily="18" charset="0"/>
              </a:rPr>
              <a:t> Богдан Костянтинович </a:t>
            </a:r>
            <a:r>
              <a:rPr lang="uk-UA" sz="2500" dirty="0" err="1" smtClean="0">
                <a:solidFill>
                  <a:srgbClr val="000099"/>
                </a:solidFill>
                <a:latin typeface="Cambria" pitchFamily="18" charset="0"/>
              </a:rPr>
              <a:t>Остафійчук</a:t>
            </a:r>
            <a:endParaRPr lang="ru-RU" sz="2500" dirty="0">
              <a:latin typeface="Cambria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547546"/>
            <a:ext cx="3357586" cy="447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лег_Митяев_Изгиб_гитары_желтой_-_минус_-_(mp3poisk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“</a:t>
            </a:r>
            <a:r>
              <a:rPr lang="en-US" sz="2500" dirty="0" err="1" smtClean="0">
                <a:latin typeface="Cambria" pitchFamily="18" charset="0"/>
              </a:rPr>
              <a:t>DreamTeam</a:t>
            </a:r>
            <a:r>
              <a:rPr lang="uk-UA" sz="2500" dirty="0" smtClean="0">
                <a:latin typeface="Cambria" pitchFamily="18" charset="0"/>
              </a:rPr>
              <a:t>”</a:t>
            </a:r>
            <a:endParaRPr lang="ru-RU" sz="2500" dirty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7143800" cy="464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695939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311" y="1428736"/>
            <a:ext cx="6628317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00298" y="714356"/>
            <a:ext cx="3929090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01359" tIns="914112" rIns="228528" bIns="45705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Начальник лабораторії</a:t>
            </a:r>
            <a:endParaRPr lang="ru-RU" sz="2500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7920000" cy="533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01359" tIns="914112" rIns="228528" bIns="45705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7780337" cy="516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3600000" cy="258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87" name="Picture 3" descr="J:\ПРОЕКТИ+\Остафійчук\Фотографії_кафедра\fotograf_745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571612"/>
            <a:ext cx="3992563" cy="361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600000" cy="482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857496"/>
            <a:ext cx="4627254" cy="322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 r="5742"/>
          <a:stretch>
            <a:fillRect/>
          </a:stretch>
        </p:blipFill>
        <p:spPr bwMode="auto">
          <a:xfrm>
            <a:off x="1857356" y="1643050"/>
            <a:ext cx="5643602" cy="432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857364"/>
            <a:ext cx="651937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Проректор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05424" y="409032"/>
            <a:ext cx="5400000" cy="686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227113" y="1488268"/>
            <a:ext cx="2071702" cy="138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00430" y="500042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Учень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86947" y="701071"/>
            <a:ext cx="3479914" cy="540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71612"/>
            <a:ext cx="686452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Завідуючий кафедрою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71612"/>
            <a:ext cx="6002961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71612"/>
            <a:ext cx="5500726" cy="428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14422"/>
            <a:ext cx="3714776" cy="495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Друг та вчитель 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00297" y="928671"/>
            <a:ext cx="3786215" cy="535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6643734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Ректор</a:t>
            </a:r>
            <a:endParaRPr lang="ru-RU" sz="2500" dirty="0">
              <a:latin typeface="Cambria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14422"/>
            <a:ext cx="3600000" cy="480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302535" y="2769377"/>
            <a:ext cx="2395529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428736"/>
            <a:ext cx="578647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57421" y="500043"/>
            <a:ext cx="4286281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91858" y="308284"/>
            <a:ext cx="5260085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139661" y="1575719"/>
            <a:ext cx="2143140" cy="156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33772" t="45677" r="51289" b="46402"/>
          <a:stretch>
            <a:fillRect/>
          </a:stretch>
        </p:blipFill>
        <p:spPr bwMode="auto">
          <a:xfrm rot="5400000">
            <a:off x="7500959" y="4500569"/>
            <a:ext cx="1571636" cy="11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"/>
          <p:cNvPicPr preferRelativeResize="0">
            <a:picLocks noChangeArrowheads="1"/>
          </p:cNvPicPr>
          <p:nvPr/>
        </p:nvPicPr>
        <p:blipFill>
          <a:blip r:embed="rId3" cstate="print"/>
          <a:srcRect t="7978" r="12397" b="17553"/>
          <a:stretch>
            <a:fillRect/>
          </a:stretch>
        </p:blipFill>
        <p:spPr bwMode="auto">
          <a:xfrm rot="16200000">
            <a:off x="2428860" y="785794"/>
            <a:ext cx="414340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 l="15476" t="10345" r="14286"/>
          <a:stretch>
            <a:fillRect/>
          </a:stretch>
        </p:blipFill>
        <p:spPr bwMode="auto">
          <a:xfrm>
            <a:off x="2000232" y="1500174"/>
            <a:ext cx="5143536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00173"/>
            <a:ext cx="5572164" cy="405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icture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016702" y="340696"/>
            <a:ext cx="4396217" cy="64294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5214974" cy="33766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5" name="Picture 3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57166"/>
            <a:ext cx="5143536" cy="31781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icture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214686"/>
            <a:ext cx="5072098" cy="35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8" name="Picture 2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33352"/>
            <a:ext cx="5114923" cy="34385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2857488" y="1071546"/>
            <a:ext cx="3312000" cy="522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768" y="714356"/>
            <a:ext cx="15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Лабораторія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1357298"/>
            <a:ext cx="2571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pc="-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uk-UA" sz="15000" spc="-3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</a:t>
            </a:r>
            <a:endParaRPr lang="ru-RU" sz="15000" spc="-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643314"/>
            <a:ext cx="878687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dirty="0" smtClean="0">
                <a:latin typeface="Cambria" pitchFamily="18" charset="0"/>
              </a:rPr>
              <a:t>Спільна науково-дослідна </a:t>
            </a:r>
            <a:r>
              <a:rPr lang="en-US" sz="2500" dirty="0" smtClean="0">
                <a:latin typeface="Cambria" pitchFamily="18" charset="0"/>
              </a:rPr>
              <a:t> </a:t>
            </a:r>
            <a:r>
              <a:rPr lang="uk-UA" sz="2500" dirty="0" smtClean="0">
                <a:latin typeface="Cambria" pitchFamily="18" charset="0"/>
              </a:rPr>
              <a:t>лабораторія </a:t>
            </a:r>
          </a:p>
          <a:p>
            <a:pPr algn="ctr"/>
            <a:r>
              <a:rPr lang="uk-UA" sz="2500" dirty="0" smtClean="0">
                <a:latin typeface="Cambria" pitchFamily="18" charset="0"/>
              </a:rPr>
              <a:t>фізики магнітних плівок </a:t>
            </a:r>
            <a:endParaRPr lang="en-US" sz="2500" dirty="0" smtClean="0">
              <a:latin typeface="Cambria" pitchFamily="18" charset="0"/>
            </a:endParaRPr>
          </a:p>
          <a:p>
            <a:pPr algn="ctr"/>
            <a:r>
              <a:rPr lang="uk-UA" sz="2500" dirty="0" smtClean="0">
                <a:latin typeface="Cambria" pitchFamily="18" charset="0"/>
              </a:rPr>
              <a:t>Інституту металофізики імені Г.В.</a:t>
            </a:r>
            <a:r>
              <a:rPr lang="en-US" sz="2500" dirty="0" smtClean="0">
                <a:latin typeface="Cambria" pitchFamily="18" charset="0"/>
              </a:rPr>
              <a:t> </a:t>
            </a:r>
            <a:r>
              <a:rPr lang="uk-UA" sz="2500" dirty="0" err="1" smtClean="0">
                <a:latin typeface="Cambria" pitchFamily="18" charset="0"/>
              </a:rPr>
              <a:t>Курдюмова</a:t>
            </a:r>
            <a:r>
              <a:rPr lang="uk-UA" sz="2500" dirty="0" smtClean="0">
                <a:latin typeface="Cambria" pitchFamily="18" charset="0"/>
              </a:rPr>
              <a:t> НАН України </a:t>
            </a:r>
            <a:endParaRPr lang="ru-RU" sz="2500" dirty="0" smtClean="0">
              <a:latin typeface="Cambria" pitchFamily="18" charset="0"/>
            </a:endParaRPr>
          </a:p>
          <a:p>
            <a:pPr algn="ctr"/>
            <a:r>
              <a:rPr lang="uk-UA" sz="2500" dirty="0" smtClean="0">
                <a:latin typeface="Cambria" pitchFamily="18" charset="0"/>
              </a:rPr>
              <a:t>та Прикарпатського національного університету імені Василя Стефаника </a:t>
            </a:r>
            <a:endParaRPr lang="en-US" sz="25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3428992" y="1214422"/>
            <a:ext cx="5283200" cy="4001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000" b="1" dirty="0">
                <a:latin typeface="Cambria" pitchFamily="18" charset="0"/>
              </a:rPr>
              <a:t>Етапи</a:t>
            </a:r>
            <a:r>
              <a:rPr lang="uk-UA" b="1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uk-UA" sz="2000" b="1" dirty="0">
                <a:latin typeface="Cambria" pitchFamily="18" charset="0"/>
              </a:rPr>
              <a:t>розвитку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3286116" y="2428868"/>
            <a:ext cx="4797980" cy="563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1979 р.</a:t>
            </a:r>
            <a:r>
              <a:rPr lang="en-US" dirty="0">
                <a:latin typeface="Cambria" pitchFamily="18" charset="0"/>
              </a:rPr>
              <a:t> </a:t>
            </a:r>
            <a:r>
              <a:rPr lang="uk-UA" dirty="0">
                <a:latin typeface="Cambria" pitchFamily="18" charset="0"/>
              </a:rPr>
              <a:t>- лабораторія рентгеноструктурних </a:t>
            </a:r>
          </a:p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досліджень і технології нових матеріалів</a:t>
            </a:r>
            <a:r>
              <a:rPr lang="ru-RU" dirty="0">
                <a:latin typeface="Cambria" pitchFamily="18" charset="0"/>
              </a:rPr>
              <a:t> 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1357290" y="1600187"/>
            <a:ext cx="5043432" cy="563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Івано-Франківський державний педагогічний </a:t>
            </a:r>
          </a:p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інститут імені Василя Стефаника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9" name="Picture 26" descr="fotograf_6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7515" t="6847" r="10107" b="2162"/>
          <a:stretch>
            <a:fillRect/>
          </a:stretch>
        </p:blipFill>
        <p:spPr bwMode="auto">
          <a:xfrm>
            <a:off x="457200" y="3697288"/>
            <a:ext cx="3200400" cy="2541587"/>
          </a:xfrm>
          <a:prstGeom prst="rect">
            <a:avLst/>
          </a:prstGeom>
          <a:noFill/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428992" y="2967034"/>
            <a:ext cx="5500694" cy="563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 smtClean="0">
                <a:latin typeface="Cambria" pitchFamily="18" charset="0"/>
              </a:rPr>
              <a:t>Об</a:t>
            </a:r>
            <a:r>
              <a:rPr lang="en-US" dirty="0" smtClean="0">
                <a:latin typeface="Cambria" pitchFamily="18" charset="0"/>
              </a:rPr>
              <a:t>’</a:t>
            </a:r>
            <a:r>
              <a:rPr lang="uk-UA" dirty="0" err="1" smtClean="0">
                <a:latin typeface="Cambria" pitchFamily="18" charset="0"/>
              </a:rPr>
              <a:t>єкти</a:t>
            </a:r>
            <a:r>
              <a:rPr lang="uk-UA" dirty="0" smtClean="0">
                <a:latin typeface="Cambria" pitchFamily="18" charset="0"/>
              </a:rPr>
              <a:t> досліджень  : керамічні матеріали</a:t>
            </a:r>
            <a:r>
              <a:rPr lang="uk-UA" dirty="0">
                <a:latin typeface="Cambria" pitchFamily="18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uk-UA" dirty="0" err="1">
                <a:latin typeface="Cambria" pitchFamily="18" charset="0"/>
              </a:rPr>
              <a:t>моно-</a:t>
            </a:r>
            <a:r>
              <a:rPr lang="uk-UA" dirty="0">
                <a:latin typeface="Cambria" pitchFamily="18" charset="0"/>
              </a:rPr>
              <a:t> та полікристалічні магнітні матеріали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140" y="714356"/>
            <a:ext cx="21505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500" dirty="0" smtClean="0">
                <a:latin typeface="Cambria" pitchFamily="18" charset="0"/>
              </a:rPr>
              <a:t>Лабораторія  </a:t>
            </a:r>
            <a:endParaRPr lang="ru-RU" sz="25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універ4 016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33400" y="35814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309797" y="2138352"/>
            <a:ext cx="6180137" cy="92333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uk-UA" dirty="0">
                <a:latin typeface="Cambria" pitchFamily="18" charset="0"/>
              </a:rPr>
              <a:t>1982 р. - лабораторія гама-резонансної </a:t>
            </a:r>
          </a:p>
          <a:p>
            <a:r>
              <a:rPr lang="uk-UA" dirty="0">
                <a:latin typeface="Cambria" pitchFamily="18" charset="0"/>
              </a:rPr>
              <a:t>спектроскопії з аналізом електронів конверсії, </a:t>
            </a:r>
          </a:p>
          <a:p>
            <a:r>
              <a:rPr lang="uk-UA" dirty="0">
                <a:latin typeface="Cambria" pitchFamily="18" charset="0"/>
              </a:rPr>
              <a:t>гама та рентгенівського випромінювання 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710504" y="4044380"/>
            <a:ext cx="4346959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uk-UA" dirty="0" smtClean="0">
                <a:latin typeface="Cambria" pitchFamily="18" charset="0"/>
              </a:rPr>
              <a:t>Предмет : електронно-ядерні взаємодії </a:t>
            </a:r>
            <a:endParaRPr lang="uk-UA" dirty="0">
              <a:latin typeface="Cambria" pitchFamily="18" charset="0"/>
            </a:endParaRPr>
          </a:p>
          <a:p>
            <a:pPr algn="ctr"/>
            <a:r>
              <a:rPr lang="uk-UA" dirty="0">
                <a:latin typeface="Cambria" pitchFamily="18" charset="0"/>
              </a:rPr>
              <a:t>в залізовмісних матеріалах</a:t>
            </a:r>
            <a:r>
              <a:rPr lang="ru-RU" dirty="0">
                <a:latin typeface="Cambria" pitchFamily="18" charset="0"/>
              </a:rPr>
              <a:t> 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413727" y="3034520"/>
            <a:ext cx="4567238" cy="10341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dirty="0" smtClean="0">
                <a:latin typeface="Cambria" pitchFamily="18" charset="0"/>
              </a:rPr>
              <a:t>Об</a:t>
            </a:r>
            <a:r>
              <a:rPr lang="en-US" dirty="0" smtClean="0">
                <a:latin typeface="Cambria" pitchFamily="18" charset="0"/>
              </a:rPr>
              <a:t>’</a:t>
            </a:r>
            <a:r>
              <a:rPr lang="uk-UA" dirty="0" err="1" smtClean="0">
                <a:latin typeface="Cambria" pitchFamily="18" charset="0"/>
              </a:rPr>
              <a:t>єкт</a:t>
            </a:r>
            <a:r>
              <a:rPr lang="uk-UA" dirty="0" smtClean="0">
                <a:latin typeface="Cambria" pitchFamily="18" charset="0"/>
              </a:rPr>
              <a:t> : монокристалічні ферит-гранатові плівки модифіковані </a:t>
            </a:r>
            <a:r>
              <a:rPr lang="uk-UA" dirty="0">
                <a:latin typeface="Cambria" pitchFamily="18" charset="0"/>
              </a:rPr>
              <a:t>іонним </a:t>
            </a:r>
          </a:p>
          <a:p>
            <a:pPr algn="ctr"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опроміненням та відпалом;</a:t>
            </a:r>
          </a:p>
          <a:p>
            <a:pPr algn="ctr"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ферити-шпінелі, сталі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3428992" y="1214422"/>
            <a:ext cx="5283200" cy="4001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Cambria" pitchFamily="18" charset="0"/>
              </a:rPr>
              <a:t>Етапи</a:t>
            </a:r>
            <a:r>
              <a:rPr lang="uk-UA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uk-UA" sz="2000" dirty="0">
                <a:latin typeface="Cambria" pitchFamily="18" charset="0"/>
              </a:rPr>
              <a:t>розвитку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428596" y="1595425"/>
            <a:ext cx="5043432" cy="563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Івано-Франківський державний педагогічний </a:t>
            </a:r>
          </a:p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інститут імені Василя Стефаника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5140" y="714356"/>
            <a:ext cx="21505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500" dirty="0" smtClean="0">
                <a:latin typeface="Cambria" pitchFamily="18" charset="0"/>
              </a:rPr>
              <a:t>Лабораторія  </a:t>
            </a:r>
            <a:endParaRPr lang="ru-RU" sz="25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picture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357298"/>
            <a:ext cx="3036897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Студент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00562" y="2143116"/>
            <a:ext cx="3876125" cy="1200329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uk-UA" dirty="0">
                <a:solidFill>
                  <a:srgbClr val="0000FF"/>
                </a:solidFill>
                <a:latin typeface="Cambria" pitchFamily="18" charset="0"/>
              </a:rPr>
              <a:t>1988 р.</a:t>
            </a:r>
            <a:r>
              <a:rPr lang="en-US" dirty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uk-UA" dirty="0">
                <a:solidFill>
                  <a:srgbClr val="0000FF"/>
                </a:solidFill>
                <a:latin typeface="Cambria" pitchFamily="18" charset="0"/>
              </a:rPr>
              <a:t>- </a:t>
            </a:r>
            <a:r>
              <a:rPr lang="uk-UA" dirty="0" smtClean="0">
                <a:solidFill>
                  <a:srgbClr val="0000FF"/>
                </a:solidFill>
                <a:latin typeface="Cambria" pitchFamily="18" charset="0"/>
              </a:rPr>
              <a:t>Спільна науково-дослідна </a:t>
            </a:r>
            <a:endParaRPr lang="uk-UA" dirty="0">
              <a:solidFill>
                <a:srgbClr val="0000FF"/>
              </a:solidFill>
              <a:latin typeface="Cambria" pitchFamily="18" charset="0"/>
            </a:endParaRPr>
          </a:p>
          <a:p>
            <a:pPr algn="ctr"/>
            <a:r>
              <a:rPr lang="uk-UA" dirty="0">
                <a:solidFill>
                  <a:srgbClr val="0000FF"/>
                </a:solidFill>
                <a:latin typeface="Cambria" pitchFamily="18" charset="0"/>
              </a:rPr>
              <a:t>лабораторія </a:t>
            </a:r>
          </a:p>
          <a:p>
            <a:pPr algn="ctr"/>
            <a:r>
              <a:rPr lang="uk-UA" dirty="0" smtClean="0">
                <a:solidFill>
                  <a:srgbClr val="0000FF"/>
                </a:solidFill>
                <a:latin typeface="Cambria" pitchFamily="18" charset="0"/>
              </a:rPr>
              <a:t>Фізики магнітних </a:t>
            </a:r>
            <a:r>
              <a:rPr lang="uk-UA" dirty="0" err="1" smtClean="0">
                <a:solidFill>
                  <a:srgbClr val="0000FF"/>
                </a:solidFill>
                <a:latin typeface="Cambria" pitchFamily="18" charset="0"/>
              </a:rPr>
              <a:t>плівок“</a:t>
            </a:r>
            <a:endParaRPr lang="en-US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ctr"/>
            <a:endParaRPr lang="uk-UA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04800" y="2209800"/>
            <a:ext cx="3505200" cy="381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286248" y="3319462"/>
            <a:ext cx="4567237" cy="79868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uk-UA" dirty="0" smtClean="0">
                <a:latin typeface="Cambria" pitchFamily="18" charset="0"/>
              </a:rPr>
              <a:t>Завдання : комплексні дослідження</a:t>
            </a:r>
            <a:endParaRPr lang="uk-UA" dirty="0">
              <a:latin typeface="Cambria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кристалічної та магнітної мікроструктур</a:t>
            </a:r>
          </a:p>
          <a:p>
            <a:pPr algn="ctr">
              <a:lnSpc>
                <a:spcPct val="85000"/>
              </a:lnSpc>
            </a:pPr>
            <a:r>
              <a:rPr lang="uk-UA" dirty="0" smtClean="0">
                <a:latin typeface="Cambria" pitchFamily="18" charset="0"/>
              </a:rPr>
              <a:t>залізовмісних матеріалів</a:t>
            </a:r>
            <a:endParaRPr lang="uk-UA" dirty="0">
              <a:latin typeface="Cambria" pitchFamily="18" charset="0"/>
            </a:endParaRPr>
          </a:p>
        </p:txBody>
      </p:sp>
      <p:pic>
        <p:nvPicPr>
          <p:cNvPr id="13" name="Picture 23" descr="Logotyp_kin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3261655" cy="335758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28596" y="1595425"/>
            <a:ext cx="5043432" cy="563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Івано-Франківський державний педагогічний </a:t>
            </a:r>
          </a:p>
          <a:p>
            <a:pPr>
              <a:lnSpc>
                <a:spcPct val="85000"/>
              </a:lnSpc>
            </a:pPr>
            <a:r>
              <a:rPr lang="uk-UA" dirty="0">
                <a:latin typeface="Cambria" pitchFamily="18" charset="0"/>
              </a:rPr>
              <a:t>інститут імені Василя Стефаника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3428992" y="1214422"/>
            <a:ext cx="5283200" cy="40011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Cambria" pitchFamily="18" charset="0"/>
              </a:rPr>
              <a:t>Етапи</a:t>
            </a:r>
            <a:r>
              <a:rPr lang="uk-UA" dirty="0">
                <a:solidFill>
                  <a:srgbClr val="000099"/>
                </a:solidFill>
                <a:latin typeface="Arial Narrow" pitchFamily="34" charset="0"/>
              </a:rPr>
              <a:t> </a:t>
            </a:r>
            <a:r>
              <a:rPr lang="uk-UA" sz="2000" dirty="0">
                <a:latin typeface="Cambria" pitchFamily="18" charset="0"/>
              </a:rPr>
              <a:t>розвитку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720975" y="1292225"/>
            <a:ext cx="6096000" cy="646331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dirty="0">
                <a:latin typeface="Cambria" pitchFamily="18" charset="0"/>
              </a:rPr>
              <a:t>Прикарпатський національний університет </a:t>
            </a:r>
            <a:endParaRPr lang="uk-UA" dirty="0" smtClean="0">
              <a:latin typeface="Cambria" pitchFamily="18" charset="0"/>
            </a:endParaRPr>
          </a:p>
          <a:p>
            <a:pPr algn="ctr"/>
            <a:r>
              <a:rPr lang="uk-UA" dirty="0" smtClean="0">
                <a:latin typeface="Cambria" pitchFamily="18" charset="0"/>
              </a:rPr>
              <a:t>імені </a:t>
            </a:r>
            <a:r>
              <a:rPr lang="uk-UA" dirty="0">
                <a:latin typeface="Cambria" pitchFamily="18" charset="0"/>
              </a:rPr>
              <a:t>Василя Стефаника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00562" y="1914515"/>
            <a:ext cx="3469860" cy="12003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uk-UA" dirty="0" smtClean="0">
                <a:latin typeface="Cambria" pitchFamily="18" charset="0"/>
              </a:rPr>
              <a:t>2001 р. – </a:t>
            </a:r>
            <a:r>
              <a:rPr lang="uk-UA" dirty="0">
                <a:latin typeface="Cambria" pitchFamily="18" charset="0"/>
              </a:rPr>
              <a:t>початок роботи над </a:t>
            </a:r>
          </a:p>
          <a:p>
            <a:pPr algn="ctr"/>
            <a:r>
              <a:rPr lang="uk-UA" dirty="0">
                <a:latin typeface="Cambria" pitchFamily="18" charset="0"/>
              </a:rPr>
              <a:t>розробкою методів отримання </a:t>
            </a:r>
          </a:p>
          <a:p>
            <a:pPr algn="ctr"/>
            <a:r>
              <a:rPr lang="uk-UA" dirty="0">
                <a:latin typeface="Cambria" pitchFamily="18" charset="0"/>
              </a:rPr>
              <a:t>нових функціональних </a:t>
            </a:r>
          </a:p>
          <a:p>
            <a:pPr algn="ctr"/>
            <a:r>
              <a:rPr lang="uk-UA" dirty="0" err="1">
                <a:latin typeface="Cambria" pitchFamily="18" charset="0"/>
              </a:rPr>
              <a:t>наноматеріалів</a:t>
            </a:r>
            <a:r>
              <a:rPr lang="uk-UA" dirty="0">
                <a:latin typeface="Cambria" pitchFamily="18" charset="0"/>
              </a:rPr>
              <a:t>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04800" y="2667000"/>
            <a:ext cx="3810000" cy="2819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12" descr="p10003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2794000"/>
            <a:ext cx="3714750" cy="259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4" descr="p10003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4419600"/>
            <a:ext cx="4038600" cy="185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4943475"/>
            <a:ext cx="1433514" cy="147002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786314" y="714356"/>
            <a:ext cx="4286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dirty="0" smtClean="0">
                <a:latin typeface="Cambria" pitchFamily="18" charset="0"/>
              </a:rPr>
              <a:t>Основні напрямки наукової роботи</a:t>
            </a:r>
            <a:endParaRPr lang="en-GB" sz="2000" dirty="0" smtClean="0"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1643050"/>
            <a:ext cx="3180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ambria" pitchFamily="18" charset="0"/>
              </a:rPr>
              <a:t>Пористі</a:t>
            </a:r>
            <a:r>
              <a:rPr lang="uk-UA" dirty="0" smtClean="0">
                <a:solidFill>
                  <a:srgbClr val="3333CC"/>
                </a:solidFill>
                <a:latin typeface="Cambria" pitchFamily="18" charset="0"/>
              </a:rPr>
              <a:t> </a:t>
            </a:r>
            <a:r>
              <a:rPr lang="uk-UA" dirty="0" smtClean="0">
                <a:latin typeface="Cambria" pitchFamily="18" charset="0"/>
              </a:rPr>
              <a:t>вуглецеві матеріали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28860" y="3143248"/>
            <a:ext cx="4214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 smtClean="0">
                <a:latin typeface="Cambria" pitchFamily="18" charset="0"/>
              </a:rPr>
              <a:t>Електродні матеріали для літієвих джерел струму на основі оксидів металів та </a:t>
            </a:r>
            <a:r>
              <a:rPr lang="uk-UA" dirty="0" err="1" smtClean="0">
                <a:latin typeface="Cambria" pitchFamily="18" charset="0"/>
              </a:rPr>
              <a:t>шпінелей</a:t>
            </a:r>
            <a:endParaRPr lang="ru-RU" dirty="0" smtClean="0"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5286388"/>
            <a:ext cx="273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ambria" pitchFamily="18" charset="0"/>
              </a:rPr>
              <a:t>Магнітні </a:t>
            </a:r>
            <a:r>
              <a:rPr lang="uk-UA" dirty="0" err="1" smtClean="0">
                <a:latin typeface="Cambria" pitchFamily="18" charset="0"/>
              </a:rPr>
              <a:t>наноматеріали</a:t>
            </a:r>
            <a:endParaRPr lang="ru-RU" dirty="0" smtClean="0">
              <a:latin typeface="Cambria" pitchFamily="18" charset="0"/>
            </a:endParaRPr>
          </a:p>
        </p:txBody>
      </p:sp>
      <p:pic>
        <p:nvPicPr>
          <p:cNvPr id="19" name="Picture 20" descr="МФ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214554"/>
            <a:ext cx="2214578" cy="275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9" descr="0304160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207170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429132"/>
            <a:ext cx="235745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85720" y="3286124"/>
            <a:ext cx="414340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23" descr="Logotyp_kin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714488"/>
            <a:ext cx="1373409" cy="134144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" name="Picture 12" descr="p10003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3357586" cy="1542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http://t0.gstatic.com/images?q=tbn:ANd9GcRUR-9TyQZl85tLDUcthKAuzEXRa8RlALxYKaT3Jck6cz2Ghy9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071678"/>
            <a:ext cx="857256" cy="139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429124" y="3500438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rgbClr val="000099"/>
                </a:solidFill>
                <a:latin typeface="Arial Narrow" pitchFamily="34" charset="0"/>
              </a:rPr>
              <a:t>Інститут металофізики</a:t>
            </a:r>
            <a:endParaRPr lang="ru-RU" dirty="0" smtClean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04802" name="AutoShape 2" descr="http://www.msisa.ru/images/logo_sma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http://www.msisa.ru/images/logo_small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214818"/>
            <a:ext cx="1571636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4" name="AutoShape 4" descr="http://ritverc.ru/bitrix/templates/ritverc_main/images/logo-top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http://ritverc.ru/upload/iblock/244/co57_phot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3857628"/>
            <a:ext cx="1000132" cy="102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6" name="AutoShape 6" descr="http://ritverc.ru/upload/iblock/5ba/messb_type1_news_r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 descr="http://ritverc.ru/bitrix/templates/ritverc_main/images/logo-top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5000636"/>
            <a:ext cx="204978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7" descr="Рисунок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5357826"/>
            <a:ext cx="3143272" cy="93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4929190" y="714356"/>
            <a:ext cx="3860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dirty="0" smtClean="0">
                <a:latin typeface="Cambria" pitchFamily="18" charset="0"/>
              </a:rPr>
              <a:t>Об</a:t>
            </a:r>
            <a:r>
              <a:rPr lang="en-US" sz="2000" dirty="0" smtClean="0">
                <a:latin typeface="Cambria" pitchFamily="18" charset="0"/>
              </a:rPr>
              <a:t>’</a:t>
            </a:r>
            <a:r>
              <a:rPr lang="uk-UA" sz="2000" dirty="0" err="1" smtClean="0">
                <a:latin typeface="Cambria" pitchFamily="18" charset="0"/>
              </a:rPr>
              <a:t>єкт</a:t>
            </a:r>
            <a:r>
              <a:rPr lang="uk-UA" sz="2000" dirty="0" smtClean="0">
                <a:latin typeface="Cambria" pitchFamily="18" charset="0"/>
              </a:rPr>
              <a:t> національного надбання</a:t>
            </a:r>
            <a:endParaRPr lang="en-GB" sz="2000" dirty="0" smtClean="0">
              <a:latin typeface="Cambr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8596" y="128586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Cambria" pitchFamily="18" charset="0"/>
              </a:rPr>
              <a:t>Лабораторія гама-резонансної спектроскопії з аналізом електронів конверсії,  гама та рентгенівського випромінювання </a:t>
            </a:r>
            <a:endParaRPr lang="uk-UA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0034" y="3643314"/>
            <a:ext cx="414340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28596" y="5786454"/>
            <a:ext cx="28313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00" dirty="0" smtClean="0">
                <a:latin typeface="Cambria" pitchFamily="18" charset="0"/>
              </a:rPr>
              <a:t>Рентгенівські </a:t>
            </a:r>
            <a:r>
              <a:rPr lang="uk-UA" sz="1500" dirty="0" err="1" smtClean="0">
                <a:latin typeface="Cambria" pitchFamily="18" charset="0"/>
              </a:rPr>
              <a:t>дифрактометри</a:t>
            </a:r>
            <a:endParaRPr lang="ru-RU" sz="1500" dirty="0" smtClean="0">
              <a:latin typeface="Cambria" pitchFamily="18" charset="0"/>
            </a:endParaRPr>
          </a:p>
        </p:txBody>
      </p:sp>
      <p:sp>
        <p:nvSpPr>
          <p:cNvPr id="204802" name="AutoShape 2" descr="http://www.msisa.ru/images/logo_sma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15008" y="3714752"/>
            <a:ext cx="22412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00" dirty="0" smtClean="0">
                <a:latin typeface="Cambria" pitchFamily="18" charset="0"/>
              </a:rPr>
              <a:t>Електронні мікроскопи</a:t>
            </a:r>
            <a:endParaRPr lang="ru-RU" sz="1500" dirty="0" smtClean="0">
              <a:latin typeface="Cambria" pitchFamily="18" charset="0"/>
            </a:endParaRPr>
          </a:p>
        </p:txBody>
      </p:sp>
      <p:sp>
        <p:nvSpPr>
          <p:cNvPr id="204804" name="AutoShape 4" descr="http://ritverc.ru/bitrix/templates/ritverc_main/images/logo-top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71472" y="3214686"/>
            <a:ext cx="34084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00" dirty="0" smtClean="0">
                <a:latin typeface="Cambria" pitchFamily="18" charset="0"/>
              </a:rPr>
              <a:t>Атомний адсорбційний спектрометр</a:t>
            </a:r>
            <a:endParaRPr lang="ru-RU" sz="1500" dirty="0" smtClean="0">
              <a:latin typeface="Cambria" pitchFamily="18" charset="0"/>
            </a:endParaRPr>
          </a:p>
        </p:txBody>
      </p:sp>
      <p:sp>
        <p:nvSpPr>
          <p:cNvPr id="204806" name="AutoShape 6" descr="http://ritverc.ru/upload/iblock/5ba/messb_type1_news_r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10" descr="p1000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30766"/>
            <a:ext cx="3429024" cy="139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3" descr="p10003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48" y="4000504"/>
            <a:ext cx="2000264" cy="170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0" descr="p10003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643050"/>
            <a:ext cx="3000396" cy="209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10" descr="p10003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057" y="4214818"/>
            <a:ext cx="2857843" cy="163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4572000" y="4143380"/>
            <a:ext cx="414340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786050" y="785794"/>
            <a:ext cx="5986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Cambria" pitchFamily="18" charset="0"/>
              </a:rPr>
              <a:t>Обладнання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32" name="Рисунок 7" descr="Рисунок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4357694"/>
            <a:ext cx="523868" cy="52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5572132" y="5857892"/>
            <a:ext cx="24945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500" dirty="0" err="1" smtClean="0">
                <a:latin typeface="Cambria" pitchFamily="18" charset="0"/>
              </a:rPr>
              <a:t>Імпедансний</a:t>
            </a:r>
            <a:r>
              <a:rPr lang="uk-UA" sz="1500" dirty="0" smtClean="0">
                <a:latin typeface="Cambria" pitchFamily="18" charset="0"/>
              </a:rPr>
              <a:t> спектрометр</a:t>
            </a:r>
            <a:endParaRPr lang="ru-RU" sz="15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4802" name="AutoShape 2" descr="http://www.msisa.ru/images/logo_sma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4" name="AutoShape 4" descr="http://ritverc.ru/bitrix/templates/ritverc_main/images/logo-top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6" name="AutoShape 6" descr="http://ritverc.ru/upload/iblock/5ba/messb_type1_news_r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786050" y="785794"/>
            <a:ext cx="5986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Cambria" pitchFamily="18" charset="0"/>
              </a:rPr>
              <a:t>Фахівці. Обладнання 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285860"/>
            <a:ext cx="3600000" cy="269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5875" t="10467"/>
          <a:stretch>
            <a:fillRect/>
          </a:stretch>
        </p:blipFill>
        <p:spPr bwMode="auto">
          <a:xfrm rot="5400000">
            <a:off x="4994309" y="1863683"/>
            <a:ext cx="444179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2786"/>
          <a:stretch>
            <a:fillRect/>
          </a:stretch>
        </p:blipFill>
        <p:spPr bwMode="auto">
          <a:xfrm rot="5400000">
            <a:off x="-87297" y="3587703"/>
            <a:ext cx="3139716" cy="239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7158" y="4572008"/>
            <a:ext cx="371477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3</a:t>
            </a:r>
            <a:endParaRPr lang="ru-RU" dirty="0">
              <a:latin typeface="+mj-lt"/>
            </a:endParaRPr>
          </a:p>
        </p:txBody>
      </p:sp>
      <p:sp>
        <p:nvSpPr>
          <p:cNvPr id="204802" name="AutoShape 2" descr="http://www.msisa.ru/images/logo_sma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4" name="AutoShape 4" descr="http://ritverc.ru/bitrix/templates/ritverc_main/images/logo-top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7158" y="4643446"/>
            <a:ext cx="47863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dirty="0" smtClean="0">
                <a:latin typeface="Cambria" pitchFamily="18" charset="0"/>
              </a:rPr>
              <a:t>Синхронний </a:t>
            </a:r>
            <a:r>
              <a:rPr lang="uk-UA" sz="1500" dirty="0" err="1" smtClean="0">
                <a:latin typeface="Cambria" pitchFamily="18" charset="0"/>
              </a:rPr>
              <a:t>термоаналізатор</a:t>
            </a:r>
            <a:endParaRPr lang="ru-RU" sz="1500" dirty="0" smtClean="0">
              <a:latin typeface="Cambria" pitchFamily="18" charset="0"/>
            </a:endParaRPr>
          </a:p>
        </p:txBody>
      </p:sp>
      <p:sp>
        <p:nvSpPr>
          <p:cNvPr id="204806" name="AutoShape 6" descr="http://ritverc.ru/upload/iblock/5ba/messb_type1_news_r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428736"/>
            <a:ext cx="485778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http://www.lihyuan.com.tw/attachment/sta-449-f1-image2-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27739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571744"/>
            <a:ext cx="1214446" cy="51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Рисунок 7" descr="Рисунок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00034" y="4357694"/>
            <a:ext cx="228601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3</a:t>
            </a:r>
            <a:endParaRPr lang="ru-RU" dirty="0">
              <a:latin typeface="+mj-lt"/>
            </a:endParaRPr>
          </a:p>
        </p:txBody>
      </p:sp>
      <p:sp>
        <p:nvSpPr>
          <p:cNvPr id="204802" name="AutoShape 2" descr="http://www.msisa.ru/images/logo_small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4" name="AutoShape 4" descr="http://ritverc.ru/bitrix/templates/ritverc_main/images/logo-top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4429132"/>
            <a:ext cx="478634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0099"/>
                </a:solidFill>
                <a:latin typeface="Cambria" pitchFamily="18" charset="0"/>
              </a:rPr>
              <a:t> </a:t>
            </a:r>
            <a:r>
              <a:rPr lang="uk-UA" sz="1500" dirty="0" smtClean="0">
                <a:latin typeface="Cambria" pitchFamily="18" charset="0"/>
              </a:rPr>
              <a:t>Адсорбційний </a:t>
            </a:r>
            <a:r>
              <a:rPr lang="uk-UA" sz="1500" dirty="0" err="1" smtClean="0">
                <a:latin typeface="Cambria" pitchFamily="18" charset="0"/>
              </a:rPr>
              <a:t>порометр</a:t>
            </a:r>
            <a:endParaRPr lang="ru-RU" sz="1500" dirty="0" smtClean="0">
              <a:latin typeface="Cambria" pitchFamily="18" charset="0"/>
            </a:endParaRPr>
          </a:p>
        </p:txBody>
      </p:sp>
      <p:sp>
        <p:nvSpPr>
          <p:cNvPr id="204806" name="AutoShape 6" descr="http://ritverc.ru/upload/iblock/5ba/messb_type1_news_ru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http://t1.gstatic.com/images?q=tbn:ANd9GcQOTQVh85QGgsL4JSgaw7JtM4Pk4pECg-EdQmxQiMMbMYXblPC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1857388" cy="266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643050"/>
            <a:ext cx="1214446" cy="51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E:\Lyubomyr\NOC\Bull\для Коцюбинського\P10708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60"/>
            <a:ext cx="414340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7" descr="Рисунок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786050" y="785794"/>
            <a:ext cx="5986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Cambria" pitchFamily="18" charset="0"/>
              </a:rPr>
              <a:t>Обладнання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21" name="Рисунок 20" descr="E:\Lyubomyr\Departament\Innovation\China 2011\2-Carbon_UA.jpg"/>
          <p:cNvPicPr/>
          <p:nvPr/>
        </p:nvPicPr>
        <p:blipFill>
          <a:blip r:embed="rId6" cstate="print"/>
          <a:srcRect l="4368" t="25253" r="57766" b="56107"/>
          <a:stretch>
            <a:fillRect/>
          </a:stretch>
        </p:blipFill>
        <p:spPr bwMode="auto">
          <a:xfrm>
            <a:off x="3100377" y="4572008"/>
            <a:ext cx="2786082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5</a:t>
            </a:r>
            <a:endParaRPr lang="ru-RU" dirty="0">
              <a:latin typeface="+mj-lt"/>
            </a:endParaRPr>
          </a:p>
        </p:txBody>
      </p:sp>
      <p:pic>
        <p:nvPicPr>
          <p:cNvPr id="21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736"/>
            <a:ext cx="1810385" cy="243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1791970" cy="252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2636" t="2113" r="1656" b="2113"/>
          <a:stretch>
            <a:fillRect/>
          </a:stretch>
        </p:blipFill>
        <p:spPr bwMode="auto">
          <a:xfrm>
            <a:off x="4143372" y="3000372"/>
            <a:ext cx="192882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3" y="1357298"/>
            <a:ext cx="1714512" cy="258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Lyubomyr\Robota\Departament\Патент\База\85677\85677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643182"/>
            <a:ext cx="1774190" cy="252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4170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3714752"/>
            <a:ext cx="1774190" cy="252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1785950" cy="188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b="10691"/>
          <a:stretch>
            <a:fillRect/>
          </a:stretch>
        </p:blipFill>
        <p:spPr bwMode="auto">
          <a:xfrm>
            <a:off x="214282" y="3143248"/>
            <a:ext cx="185738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125624"/>
            <a:ext cx="1357322" cy="173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G:\SEC\Foto.t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5143512"/>
            <a:ext cx="107157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214686"/>
            <a:ext cx="1214446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2786050" y="785794"/>
            <a:ext cx="5986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Cambria" pitchFamily="18" charset="0"/>
              </a:rPr>
              <a:t>Школа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3143248"/>
            <a:ext cx="122983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290" y="4857760"/>
            <a:ext cx="1143008" cy="152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71470" y="4929198"/>
            <a:ext cx="1478514" cy="148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 l="7938" r="8718" b="5918"/>
          <a:stretch>
            <a:fillRect/>
          </a:stretch>
        </p:blipFill>
        <p:spPr bwMode="auto">
          <a:xfrm>
            <a:off x="3286116" y="1285860"/>
            <a:ext cx="144019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51166" y="1500174"/>
            <a:ext cx="1264238" cy="1685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 l="19844" t="7938" r="20624"/>
          <a:stretch>
            <a:fillRect/>
          </a:stretch>
        </p:blipFill>
        <p:spPr bwMode="auto">
          <a:xfrm>
            <a:off x="2428860" y="5000636"/>
            <a:ext cx="1448444" cy="167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 l="23854" t="6048" r="26139" b="15447"/>
          <a:stretch>
            <a:fillRect/>
          </a:stretch>
        </p:blipFill>
        <p:spPr bwMode="auto">
          <a:xfrm>
            <a:off x="7500958" y="3143248"/>
            <a:ext cx="1428760" cy="176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6200000">
            <a:off x="6012632" y="3417128"/>
            <a:ext cx="1619331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6200000">
            <a:off x="4640957" y="1554471"/>
            <a:ext cx="1734134" cy="130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 cstate="print"/>
          <a:srcRect l="15875" r="12687" b="40782"/>
          <a:stretch>
            <a:fillRect/>
          </a:stretch>
        </p:blipFill>
        <p:spPr bwMode="auto">
          <a:xfrm>
            <a:off x="6143636" y="1571612"/>
            <a:ext cx="142876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71670" y="1643050"/>
            <a:ext cx="1188000" cy="152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00430" y="3000371"/>
            <a:ext cx="1571636" cy="209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57950" y="4929198"/>
            <a:ext cx="1440000" cy="185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3214710" cy="4898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picture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357298"/>
            <a:ext cx="3214710" cy="5008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smtClean="0">
                <a:latin typeface="Cambria" pitchFamily="18" charset="0"/>
              </a:rPr>
              <a:t>Аспірант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143380"/>
            <a:ext cx="3501645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428736"/>
            <a:ext cx="350046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F:\Foto\L-Robota\Canada-2009\Изображение 0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57562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571612"/>
            <a:ext cx="278608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08970"/>
          <p:cNvPicPr/>
          <p:nvPr/>
        </p:nvPicPr>
        <p:blipFill>
          <a:blip r:embed="rId7" cstate="print">
            <a:lum bright="18000" contrast="24000"/>
          </a:blip>
          <a:srcRect/>
          <a:stretch>
            <a:fillRect/>
          </a:stretch>
        </p:blipFill>
        <p:spPr bwMode="auto">
          <a:xfrm>
            <a:off x="4071934" y="2000240"/>
            <a:ext cx="107143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786050" y="785794"/>
            <a:ext cx="5986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>
                <a:latin typeface="Cambria" pitchFamily="18" charset="0"/>
              </a:rPr>
              <a:t>Міжнародна співпраця</a:t>
            </a:r>
            <a:endParaRPr lang="ru-RU" sz="2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1000328"/>
          <p:cNvPicPr>
            <a:picLocks noChangeAspect="1" noChangeArrowheads="1"/>
          </p:cNvPicPr>
          <p:nvPr/>
        </p:nvPicPr>
        <p:blipFill>
          <a:blip r:embed="rId2" cstate="print"/>
          <a:srcRect t="24673"/>
          <a:stretch>
            <a:fillRect/>
          </a:stretch>
        </p:blipFill>
        <p:spPr bwMode="auto">
          <a:xfrm>
            <a:off x="3143240" y="4357694"/>
            <a:ext cx="3143272" cy="176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P1040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4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5</a:t>
            </a:r>
            <a:endParaRPr lang="ru-RU" dirty="0">
              <a:latin typeface="+mj-lt"/>
            </a:endParaRPr>
          </a:p>
        </p:txBody>
      </p:sp>
      <p:pic>
        <p:nvPicPr>
          <p:cNvPr id="21" name="Рисунок 7" descr="Рисунок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r="22222"/>
          <a:stretch>
            <a:fillRect/>
          </a:stretch>
        </p:blipFill>
        <p:spPr bwMode="auto">
          <a:xfrm>
            <a:off x="357158" y="1357298"/>
            <a:ext cx="250033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P10401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1428736"/>
            <a:ext cx="3286148" cy="246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214422"/>
            <a:ext cx="16430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0963" y="3429000"/>
            <a:ext cx="2903037" cy="259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 descr="E:\Lyubomyr\NOC\Foto\2\P10402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871543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57158" y="1142984"/>
            <a:ext cx="8429684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428992" y="3000372"/>
            <a:ext cx="2214578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643306" y="3143248"/>
            <a:ext cx="17331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latin typeface="Garamond" pitchFamily="18" charset="0"/>
              </a:rPr>
              <a:t>Це тільки початок</a:t>
            </a:r>
            <a:endParaRPr lang="ru-RU" sz="16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icture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10943" y="350862"/>
            <a:ext cx="4500594" cy="6656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6072230" cy="414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14678" y="714356"/>
            <a:ext cx="54292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500" dirty="0" err="1" smtClean="0">
                <a:latin typeface="Cambria" pitchFamily="18" charset="0"/>
              </a:rPr>
              <a:t>“Начальник</a:t>
            </a:r>
            <a:r>
              <a:rPr lang="uk-UA" sz="2500" dirty="0" smtClean="0">
                <a:latin typeface="Cambria" pitchFamily="18" charset="0"/>
              </a:rPr>
              <a:t> </a:t>
            </a:r>
            <a:r>
              <a:rPr lang="uk-UA" sz="2500" dirty="0" err="1" smtClean="0">
                <a:latin typeface="Cambria" pitchFamily="18" charset="0"/>
              </a:rPr>
              <a:t>НІСа”</a:t>
            </a:r>
            <a:r>
              <a:rPr lang="uk-UA" sz="2500" dirty="0" smtClean="0">
                <a:latin typeface="Cambria" pitchFamily="18" charset="0"/>
              </a:rPr>
              <a:t>. Викладач.</a:t>
            </a:r>
            <a:endParaRPr lang="ru-RU" sz="25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142984"/>
            <a:ext cx="7820877" cy="538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596341" y="64055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+mj-lt"/>
              </a:rPr>
              <a:t>4</a:t>
            </a:r>
            <a:endParaRPr lang="ru-RU" dirty="0">
              <a:latin typeface="+mj-lt"/>
            </a:endParaRPr>
          </a:p>
        </p:txBody>
      </p:sp>
      <p:pic>
        <p:nvPicPr>
          <p:cNvPr id="20" name="Рисунок 7" descr="Рисунок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99" y="26307"/>
            <a:ext cx="1080000" cy="10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7673777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7427</TotalTime>
  <Words>258</Words>
  <Application>Microsoft Office PowerPoint</Application>
  <PresentationFormat>Экран (4:3)</PresentationFormat>
  <Paragraphs>90</Paragraphs>
  <Slides>53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fujitsu</cp:lastModifiedBy>
  <cp:revision>769</cp:revision>
  <dcterms:created xsi:type="dcterms:W3CDTF">2011-09-19T17:30:11Z</dcterms:created>
  <dcterms:modified xsi:type="dcterms:W3CDTF">2024-02-03T07:34:38Z</dcterms:modified>
</cp:coreProperties>
</file>